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4" r:id="rId23"/>
    <p:sldId id="285" r:id="rId24"/>
    <p:sldId id="286" r:id="rId25"/>
    <p:sldId id="287" r:id="rId26"/>
    <p:sldId id="288" r:id="rId27"/>
    <p:sldId id="289" r:id="rId28"/>
    <p:sldId id="290" r:id="rId29"/>
  </p:sldIdLst>
  <p:sldSz cx="9144000" cy="5143500" type="screen16x9"/>
  <p:notesSz cx="6858000" cy="9144000"/>
  <p:embeddedFontLs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Besley Medium" panose="020B0604020202020204" charset="0"/>
      <p:regular r:id="rId35"/>
      <p:bold r:id="rId36"/>
      <p:italic r:id="rId37"/>
      <p:boldItalic r:id="rId38"/>
    </p:embeddedFont>
    <p:embeddedFont>
      <p:font typeface="Libre Baskerville" panose="020B0604020202020204" charset="0"/>
      <p:regular r:id="rId39"/>
      <p:bold r:id="rId40"/>
      <p:italic r:id="rId41"/>
      <p:boldItalic r:id="rId42"/>
    </p:embeddedFont>
    <p:embeddedFont>
      <p:font typeface="Delius" panose="020B0604020202020204" charset="0"/>
      <p:regular r:id="rId43"/>
    </p:embeddedFont>
    <p:embeddedFont>
      <p:font typeface="Anaheim" panose="020B0604020202020204" charset="0"/>
      <p:regular r:id="rId44"/>
      <p:bold r:id="rId45"/>
    </p:embeddedFont>
    <p:embeddedFont>
      <p:font typeface="EB Garamond" panose="020B0604020202020204" charset="0"/>
      <p:regular r:id="rId46"/>
      <p:bold r:id="rId47"/>
      <p:italic r:id="rId48"/>
      <p:boldItalic r:id="rId49"/>
    </p:embeddedFont>
    <p:embeddedFont>
      <p:font typeface="Lato Black" panose="020B0604020202020204" charset="0"/>
      <p:bold r:id="rId50"/>
      <p:boldItalic r:id="rId51"/>
    </p:embeddedFont>
    <p:embeddedFont>
      <p:font typeface="Open Sans Medium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B4194C-857A-40E3-B710-EDA307E2F4B1}">
  <a:tblStyle styleId="{E2B4194C-857A-40E3-B710-EDA307E2F4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3F2A46-E908-4DF2-AC96-97772FF0F52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9557809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95578095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943dec86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e943dec86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57d63b582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57d63b582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57d63b582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57d63b582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57d63b582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57d63b582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57d63b582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57d63b582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57d63b582f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57d63b582f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57d63b582f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57d63b582f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96672d2f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96672d2f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68973" y="1097851"/>
            <a:ext cx="36801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68973" y="3290113"/>
            <a:ext cx="2743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04847" y="-149250"/>
            <a:ext cx="9571892" cy="5633699"/>
            <a:chOff x="-204847" y="-149250"/>
            <a:chExt cx="9571892" cy="563369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04847" y="-149250"/>
              <a:ext cx="1509924" cy="232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6620" y="3091375"/>
              <a:ext cx="2010425" cy="2393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713225" y="1245910"/>
            <a:ext cx="36801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713225" y="2708991"/>
            <a:ext cx="3675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>
            <a:spLocks noGrp="1"/>
          </p:cNvSpPr>
          <p:nvPr>
            <p:ph type="pic" idx="2"/>
          </p:nvPr>
        </p:nvSpPr>
        <p:spPr>
          <a:xfrm>
            <a:off x="4750600" y="539400"/>
            <a:ext cx="3680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13225" y="1725888"/>
            <a:ext cx="36801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713225" y="2503213"/>
            <a:ext cx="3680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750675" y="1725888"/>
            <a:ext cx="36801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4750675" y="2503213"/>
            <a:ext cx="3680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1"/>
          </p:nvPr>
        </p:nvSpPr>
        <p:spPr>
          <a:xfrm>
            <a:off x="1152718" y="3602075"/>
            <a:ext cx="3888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2"/>
          </p:nvPr>
        </p:nvSpPr>
        <p:spPr>
          <a:xfrm>
            <a:off x="1151800" y="2341475"/>
            <a:ext cx="38907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3"/>
          </p:nvPr>
        </p:nvSpPr>
        <p:spPr>
          <a:xfrm>
            <a:off x="1151811" y="1911675"/>
            <a:ext cx="38907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4"/>
          </p:nvPr>
        </p:nvSpPr>
        <p:spPr>
          <a:xfrm>
            <a:off x="1151801" y="3172300"/>
            <a:ext cx="38907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None/>
              <a:defRPr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4750656" y="2023199"/>
            <a:ext cx="30174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2"/>
          </p:nvPr>
        </p:nvSpPr>
        <p:spPr>
          <a:xfrm>
            <a:off x="1376000" y="2023199"/>
            <a:ext cx="30174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264" y="2679192"/>
            <a:ext cx="2553349" cy="255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713163" y="3120450"/>
            <a:ext cx="2331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3407700" y="3120450"/>
            <a:ext cx="23286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6099813" y="3120450"/>
            <a:ext cx="2331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4"/>
          </p:nvPr>
        </p:nvSpPr>
        <p:spPr>
          <a:xfrm>
            <a:off x="713163" y="2571750"/>
            <a:ext cx="2331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5"/>
          </p:nvPr>
        </p:nvSpPr>
        <p:spPr>
          <a:xfrm>
            <a:off x="3407700" y="2571750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6"/>
          </p:nvPr>
        </p:nvSpPr>
        <p:spPr>
          <a:xfrm>
            <a:off x="6099813" y="2571750"/>
            <a:ext cx="2331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1"/>
          </p:nvPr>
        </p:nvSpPr>
        <p:spPr>
          <a:xfrm>
            <a:off x="1094233" y="1977188"/>
            <a:ext cx="3017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2"/>
          </p:nvPr>
        </p:nvSpPr>
        <p:spPr>
          <a:xfrm>
            <a:off x="4468867" y="1977200"/>
            <a:ext cx="3017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3"/>
          </p:nvPr>
        </p:nvSpPr>
        <p:spPr>
          <a:xfrm>
            <a:off x="1094233" y="3622048"/>
            <a:ext cx="3017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4"/>
          </p:nvPr>
        </p:nvSpPr>
        <p:spPr>
          <a:xfrm>
            <a:off x="4468867" y="3619818"/>
            <a:ext cx="3017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5"/>
          </p:nvPr>
        </p:nvSpPr>
        <p:spPr>
          <a:xfrm>
            <a:off x="1094233" y="1430251"/>
            <a:ext cx="3017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6"/>
          </p:nvPr>
        </p:nvSpPr>
        <p:spPr>
          <a:xfrm>
            <a:off x="1094233" y="3076181"/>
            <a:ext cx="3017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7"/>
          </p:nvPr>
        </p:nvSpPr>
        <p:spPr>
          <a:xfrm>
            <a:off x="4468867" y="1430261"/>
            <a:ext cx="3017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8"/>
          </p:nvPr>
        </p:nvSpPr>
        <p:spPr>
          <a:xfrm>
            <a:off x="4468867" y="3073951"/>
            <a:ext cx="3017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l="13873" t="77598" r="27240" b="-2591"/>
          <a:stretch/>
        </p:blipFill>
        <p:spPr>
          <a:xfrm rot="5400000">
            <a:off x="5944286" y="1923688"/>
            <a:ext cx="5171026" cy="128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1"/>
          </p:nvPr>
        </p:nvSpPr>
        <p:spPr>
          <a:xfrm>
            <a:off x="713225" y="1930914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2"/>
          </p:nvPr>
        </p:nvSpPr>
        <p:spPr>
          <a:xfrm>
            <a:off x="3407700" y="1930914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3"/>
          </p:nvPr>
        </p:nvSpPr>
        <p:spPr>
          <a:xfrm>
            <a:off x="713225" y="357558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4"/>
          </p:nvPr>
        </p:nvSpPr>
        <p:spPr>
          <a:xfrm>
            <a:off x="3408824" y="357558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5"/>
          </p:nvPr>
        </p:nvSpPr>
        <p:spPr>
          <a:xfrm>
            <a:off x="6102175" y="1930914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6"/>
          </p:nvPr>
        </p:nvSpPr>
        <p:spPr>
          <a:xfrm>
            <a:off x="6100198" y="3575586"/>
            <a:ext cx="2330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7"/>
          </p:nvPr>
        </p:nvSpPr>
        <p:spPr>
          <a:xfrm>
            <a:off x="713225" y="1476713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8"/>
          </p:nvPr>
        </p:nvSpPr>
        <p:spPr>
          <a:xfrm>
            <a:off x="3407700" y="1476713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9"/>
          </p:nvPr>
        </p:nvSpPr>
        <p:spPr>
          <a:xfrm>
            <a:off x="6102175" y="1476713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3"/>
          </p:nvPr>
        </p:nvSpPr>
        <p:spPr>
          <a:xfrm>
            <a:off x="713225" y="3121384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4"/>
          </p:nvPr>
        </p:nvSpPr>
        <p:spPr>
          <a:xfrm>
            <a:off x="3408527" y="3121384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15"/>
          </p:nvPr>
        </p:nvSpPr>
        <p:spPr>
          <a:xfrm>
            <a:off x="6100200" y="3121384"/>
            <a:ext cx="23307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4039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713225" y="1638072"/>
            <a:ext cx="40395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713225" y="3552601"/>
            <a:ext cx="368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6">
            <a:alphaModFix/>
          </a:blip>
          <a:srcRect l="16085" t="6431" r="7573" b="6422"/>
          <a:stretch/>
        </p:blipFill>
        <p:spPr>
          <a:xfrm>
            <a:off x="0" y="-2275"/>
            <a:ext cx="1152676" cy="20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1979800"/>
            <a:ext cx="40374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183225" y="834547"/>
            <a:ext cx="109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360325" y="3714817"/>
            <a:ext cx="2743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99061" y="1866900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91682" y="-538066"/>
            <a:ext cx="3657600" cy="4341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-25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07" y="0"/>
            <a:ext cx="878158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9411"/>
            <a:ext cx="771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225" y="1362456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36801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13225" y="2002524"/>
            <a:ext cx="3680100" cy="26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❁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750600" y="1247550"/>
            <a:ext cx="3680100" cy="12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750600" y="2890044"/>
            <a:ext cx="3680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2281600" y="2251731"/>
            <a:ext cx="246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1271600" y="1565925"/>
            <a:ext cx="82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2281600" y="1428825"/>
            <a:ext cx="24690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5961720" y="2251744"/>
            <a:ext cx="246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951600" y="1565913"/>
            <a:ext cx="82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5961720" y="1428838"/>
            <a:ext cx="24690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2281600" y="3897661"/>
            <a:ext cx="246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1271600" y="3211876"/>
            <a:ext cx="82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2281600" y="3074763"/>
            <a:ext cx="24690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961720" y="3897661"/>
            <a:ext cx="246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51600" y="3211863"/>
            <a:ext cx="82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5961720" y="3074763"/>
            <a:ext cx="24690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grpSp>
        <p:nvGrpSpPr>
          <p:cNvPr id="74" name="Google Shape;74;p13"/>
          <p:cNvGrpSpPr/>
          <p:nvPr/>
        </p:nvGrpSpPr>
        <p:grpSpPr>
          <a:xfrm>
            <a:off x="-2904972" y="347840"/>
            <a:ext cx="4683871" cy="5573697"/>
            <a:chOff x="-2904972" y="347840"/>
            <a:chExt cx="4683871" cy="5573697"/>
          </a:xfrm>
        </p:grpSpPr>
        <p:pic>
          <p:nvPicPr>
            <p:cNvPr id="75" name="Google Shape;7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-2253575" y="999237"/>
              <a:ext cx="3145225" cy="314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50725" y="2891913"/>
              <a:ext cx="3029624" cy="3029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 l="89" r="89"/>
          <a:stretch/>
        </p:blipFill>
        <p:spPr>
          <a:xfrm>
            <a:off x="0" y="-2285"/>
            <a:ext cx="9144000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713225" y="3730101"/>
            <a:ext cx="3680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713225" y="1721949"/>
            <a:ext cx="36801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254779" y="-337348"/>
            <a:ext cx="2468879" cy="246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B Garamond"/>
              <a:buNone/>
              <a:defRPr sz="3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B Garamond"/>
              <a:buNone/>
              <a:defRPr sz="3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B Garamond"/>
              <a:buNone/>
              <a:defRPr sz="3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B Garamond"/>
              <a:buNone/>
              <a:defRPr sz="3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B Garamond"/>
              <a:buNone/>
              <a:defRPr sz="3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B Garamond"/>
              <a:buNone/>
              <a:defRPr sz="3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B Garamond"/>
              <a:buNone/>
              <a:defRPr sz="3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B Garamond"/>
              <a:buNone/>
              <a:defRPr sz="3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B Garamond"/>
              <a:buNone/>
              <a:defRPr sz="3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7" r:id="rId14"/>
    <p:sldLayoutId id="2147483668" r:id="rId15"/>
    <p:sldLayoutId id="2147483670" r:id="rId16"/>
    <p:sldLayoutId id="2147483671" r:id="rId17"/>
    <p:sldLayoutId id="2147483672" r:id="rId18"/>
    <p:sldLayoutId id="2147483674" r:id="rId19"/>
    <p:sldLayoutId id="2147483675" r:id="rId20"/>
    <p:sldLayoutId id="214748367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3" Type="http://schemas.openxmlformats.org/officeDocument/2006/relationships/slide" Target="slide28.xml"/><Relationship Id="rId7" Type="http://schemas.openxmlformats.org/officeDocument/2006/relationships/hyperlink" Target="http://bit.ly/33VAFh3" TargetMode="External"/><Relationship Id="rId12" Type="http://schemas.openxmlformats.org/officeDocument/2006/relationships/hyperlink" Target="https://www.videvo.net/?utm_source=slidesgo_template&amp;utm_medium=referral-link&amp;utm_campaign=sg_resources&amp;utm_content=videv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it.ly/30B07Gq" TargetMode="External"/><Relationship Id="rId11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5" Type="http://schemas.openxmlformats.org/officeDocument/2006/relationships/hyperlink" Target="https://bit.ly/3A1uf1Q" TargetMode="External"/><Relationship Id="rId10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4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9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hyperlink" Target="https://docs.google.com/spreadsheets/d/16KLZwSi7iLVwnpDO8Vxg0ERebbb0ICJlmkufduR6veg/cop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ctrTitle"/>
          </p:nvPr>
        </p:nvSpPr>
        <p:spPr>
          <a:xfrm>
            <a:off x="1068973" y="1097851"/>
            <a:ext cx="36801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Pride </a:t>
            </a:r>
            <a:r>
              <a:rPr lang="en" i="1"/>
              <a:t>and</a:t>
            </a:r>
            <a:r>
              <a:rPr lang="en"/>
              <a:t> Prejudice</a:t>
            </a:r>
            <a:endParaRPr i="1"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1068973" y="3290113"/>
            <a:ext cx="2743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</a:t>
            </a:r>
            <a:r>
              <a:rPr lang="en" b="1"/>
              <a:t>presentation </a:t>
            </a:r>
            <a:r>
              <a:rPr lang="en"/>
              <a:t>begins</a:t>
            </a:r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1215073" y="3108382"/>
            <a:ext cx="24510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500" y="1133974"/>
            <a:ext cx="2941500" cy="294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725" y="417746"/>
            <a:ext cx="4114801" cy="41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46309">
            <a:off x="4157349" y="2779709"/>
            <a:ext cx="2011679" cy="201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settings of the novel</a:t>
            </a:r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subTitle" idx="1"/>
          </p:nvPr>
        </p:nvSpPr>
        <p:spPr>
          <a:xfrm>
            <a:off x="1094233" y="1977188"/>
            <a:ext cx="3017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</a:t>
            </a:r>
            <a:r>
              <a:rPr lang="en" b="1"/>
              <a:t>the smallest one</a:t>
            </a:r>
            <a:r>
              <a:rPr lang="en"/>
              <a:t> in the entire Solar System</a:t>
            </a:r>
            <a:endParaRPr/>
          </a:p>
        </p:txBody>
      </p:sp>
      <p:sp>
        <p:nvSpPr>
          <p:cNvPr id="317" name="Google Shape;317;p43"/>
          <p:cNvSpPr txBox="1">
            <a:spLocks noGrp="1"/>
          </p:cNvSpPr>
          <p:nvPr>
            <p:ph type="subTitle" idx="2"/>
          </p:nvPr>
        </p:nvSpPr>
        <p:spPr>
          <a:xfrm>
            <a:off x="4468867" y="1977200"/>
            <a:ext cx="3017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</a:t>
            </a:r>
            <a:r>
              <a:rPr lang="en" b="1"/>
              <a:t>the second planet</a:t>
            </a:r>
            <a:r>
              <a:rPr lang="en"/>
              <a:t> from the Sun. It is hot</a:t>
            </a:r>
            <a:endParaRPr/>
          </a:p>
        </p:txBody>
      </p:sp>
      <p:sp>
        <p:nvSpPr>
          <p:cNvPr id="318" name="Google Shape;318;p43"/>
          <p:cNvSpPr txBox="1">
            <a:spLocks noGrp="1"/>
          </p:cNvSpPr>
          <p:nvPr>
            <p:ph type="subTitle" idx="3"/>
          </p:nvPr>
        </p:nvSpPr>
        <p:spPr>
          <a:xfrm>
            <a:off x="1094233" y="3622048"/>
            <a:ext cx="3017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and the only one that </a:t>
            </a:r>
            <a:r>
              <a:rPr lang="en" b="1"/>
              <a:t>harbors life</a:t>
            </a:r>
            <a:r>
              <a:rPr lang="en"/>
              <a:t> in the Solar System</a:t>
            </a:r>
            <a:endParaRPr/>
          </a:p>
        </p:txBody>
      </p:sp>
      <p:sp>
        <p:nvSpPr>
          <p:cNvPr id="319" name="Google Shape;319;p43"/>
          <p:cNvSpPr txBox="1">
            <a:spLocks noGrp="1"/>
          </p:cNvSpPr>
          <p:nvPr>
            <p:ph type="subTitle" idx="4"/>
          </p:nvPr>
        </p:nvSpPr>
        <p:spPr>
          <a:xfrm>
            <a:off x="4468867" y="3619818"/>
            <a:ext cx="3017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actually </a:t>
            </a:r>
            <a:r>
              <a:rPr lang="en" b="1"/>
              <a:t>a very cold place</a:t>
            </a:r>
            <a:r>
              <a:rPr lang="en"/>
              <a:t>. It is full of iron dust</a:t>
            </a:r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subTitle" idx="5"/>
          </p:nvPr>
        </p:nvSpPr>
        <p:spPr>
          <a:xfrm>
            <a:off x="1094233" y="1430251"/>
            <a:ext cx="3017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Longbourn</a:t>
            </a:r>
            <a:endParaRPr sz="2400"/>
          </a:p>
        </p:txBody>
      </p:sp>
      <p:sp>
        <p:nvSpPr>
          <p:cNvPr id="321" name="Google Shape;321;p43"/>
          <p:cNvSpPr txBox="1">
            <a:spLocks noGrp="1"/>
          </p:cNvSpPr>
          <p:nvPr>
            <p:ph type="subTitle" idx="6"/>
          </p:nvPr>
        </p:nvSpPr>
        <p:spPr>
          <a:xfrm>
            <a:off x="1094233" y="3076181"/>
            <a:ext cx="3017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Meryton</a:t>
            </a:r>
            <a:endParaRPr sz="2400"/>
          </a:p>
        </p:txBody>
      </p:sp>
      <p:sp>
        <p:nvSpPr>
          <p:cNvPr id="322" name="Google Shape;322;p43"/>
          <p:cNvSpPr txBox="1">
            <a:spLocks noGrp="1"/>
          </p:cNvSpPr>
          <p:nvPr>
            <p:ph type="subTitle" idx="7"/>
          </p:nvPr>
        </p:nvSpPr>
        <p:spPr>
          <a:xfrm>
            <a:off x="4468867" y="1430261"/>
            <a:ext cx="3017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Netherfield Park</a:t>
            </a:r>
            <a:endParaRPr sz="2400"/>
          </a:p>
        </p:txBody>
      </p:sp>
      <p:sp>
        <p:nvSpPr>
          <p:cNvPr id="323" name="Google Shape;323;p43"/>
          <p:cNvSpPr txBox="1">
            <a:spLocks noGrp="1"/>
          </p:cNvSpPr>
          <p:nvPr>
            <p:ph type="subTitle" idx="8"/>
          </p:nvPr>
        </p:nvSpPr>
        <p:spPr>
          <a:xfrm>
            <a:off x="4468867" y="3073951"/>
            <a:ext cx="3017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Rosings Park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subTitle" idx="2"/>
          </p:nvPr>
        </p:nvSpPr>
        <p:spPr>
          <a:xfrm>
            <a:off x="3407700" y="1930914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cute name and is </a:t>
            </a:r>
            <a:r>
              <a:rPr lang="en" b="1"/>
              <a:t>the second </a:t>
            </a:r>
            <a:r>
              <a:rPr lang="en"/>
              <a:t>planet from the Sun</a:t>
            </a:r>
            <a:endParaRPr/>
          </a:p>
        </p:txBody>
      </p:sp>
      <p:sp>
        <p:nvSpPr>
          <p:cNvPr id="329" name="Google Shape;329;p44"/>
          <p:cNvSpPr txBox="1">
            <a:spLocks noGrp="1"/>
          </p:cNvSpPr>
          <p:nvPr>
            <p:ph type="subTitle" idx="5"/>
          </p:nvPr>
        </p:nvSpPr>
        <p:spPr>
          <a:xfrm>
            <a:off x="6102175" y="1930914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and the only one that </a:t>
            </a:r>
            <a:r>
              <a:rPr lang="en" b="1"/>
              <a:t>harbors life</a:t>
            </a:r>
            <a:endParaRPr b="1"/>
          </a:p>
        </p:txBody>
      </p:sp>
      <p:sp>
        <p:nvSpPr>
          <p:cNvPr id="330" name="Google Shape;330;p44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important characters</a:t>
            </a:r>
            <a:endParaRPr/>
          </a:p>
        </p:txBody>
      </p:sp>
      <p:sp>
        <p:nvSpPr>
          <p:cNvPr id="331" name="Google Shape;331;p44"/>
          <p:cNvSpPr txBox="1">
            <a:spLocks noGrp="1"/>
          </p:cNvSpPr>
          <p:nvPr>
            <p:ph type="subTitle" idx="1"/>
          </p:nvPr>
        </p:nvSpPr>
        <p:spPr>
          <a:xfrm>
            <a:off x="713225" y="1930914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</a:t>
            </a:r>
            <a:r>
              <a:rPr lang="en" b="1"/>
              <a:t>the smallest</a:t>
            </a:r>
            <a:r>
              <a:rPr lang="en"/>
              <a:t> one</a:t>
            </a:r>
            <a:endParaRPr/>
          </a:p>
        </p:txBody>
      </p:sp>
      <p:sp>
        <p:nvSpPr>
          <p:cNvPr id="332" name="Google Shape;332;p44"/>
          <p:cNvSpPr txBox="1">
            <a:spLocks noGrp="1"/>
          </p:cNvSpPr>
          <p:nvPr>
            <p:ph type="subTitle" idx="3"/>
          </p:nvPr>
        </p:nvSpPr>
        <p:spPr>
          <a:xfrm>
            <a:off x="713225" y="357558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</a:t>
            </a:r>
            <a:r>
              <a:rPr lang="en" b="1"/>
              <a:t>a cold place</a:t>
            </a:r>
            <a:r>
              <a:rPr lang="en"/>
              <a:t>. It is full of iron oxide dust</a:t>
            </a:r>
            <a:endParaRPr/>
          </a:p>
        </p:txBody>
      </p:sp>
      <p:sp>
        <p:nvSpPr>
          <p:cNvPr id="333" name="Google Shape;333;p44"/>
          <p:cNvSpPr txBox="1">
            <a:spLocks noGrp="1"/>
          </p:cNvSpPr>
          <p:nvPr>
            <p:ph type="subTitle" idx="4"/>
          </p:nvPr>
        </p:nvSpPr>
        <p:spPr>
          <a:xfrm>
            <a:off x="3408824" y="357558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</a:t>
            </a:r>
            <a:r>
              <a:rPr lang="en" b="1"/>
              <a:t>the biggest</a:t>
            </a:r>
            <a:r>
              <a:rPr lang="en"/>
              <a:t> planet in the Solar System</a:t>
            </a:r>
            <a:endParaRPr/>
          </a:p>
        </p:txBody>
      </p:sp>
      <p:sp>
        <p:nvSpPr>
          <p:cNvPr id="334" name="Google Shape;334;p44"/>
          <p:cNvSpPr txBox="1">
            <a:spLocks noGrp="1"/>
          </p:cNvSpPr>
          <p:nvPr>
            <p:ph type="subTitle" idx="6"/>
          </p:nvPr>
        </p:nvSpPr>
        <p:spPr>
          <a:xfrm>
            <a:off x="6100198" y="3575586"/>
            <a:ext cx="2330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</a:t>
            </a:r>
            <a:r>
              <a:rPr lang="en" b="1"/>
              <a:t>gas giant </a:t>
            </a:r>
            <a:r>
              <a:rPr lang="en"/>
              <a:t>and is composed by hydrogen and helium</a:t>
            </a:r>
            <a:endParaRPr/>
          </a:p>
        </p:txBody>
      </p:sp>
      <p:sp>
        <p:nvSpPr>
          <p:cNvPr id="335" name="Google Shape;335;p44"/>
          <p:cNvSpPr txBox="1">
            <a:spLocks noGrp="1"/>
          </p:cNvSpPr>
          <p:nvPr>
            <p:ph type="subTitle" idx="7"/>
          </p:nvPr>
        </p:nvSpPr>
        <p:spPr>
          <a:xfrm>
            <a:off x="713225" y="1476713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Bennet</a:t>
            </a:r>
            <a:endParaRPr/>
          </a:p>
        </p:txBody>
      </p:sp>
      <p:sp>
        <p:nvSpPr>
          <p:cNvPr id="336" name="Google Shape;336;p44"/>
          <p:cNvSpPr txBox="1">
            <a:spLocks noGrp="1"/>
          </p:cNvSpPr>
          <p:nvPr>
            <p:ph type="subTitle" idx="8"/>
          </p:nvPr>
        </p:nvSpPr>
        <p:spPr>
          <a:xfrm>
            <a:off x="3407700" y="1476713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Bingley</a:t>
            </a:r>
            <a:endParaRPr/>
          </a:p>
        </p:txBody>
      </p:sp>
      <p:sp>
        <p:nvSpPr>
          <p:cNvPr id="337" name="Google Shape;337;p44"/>
          <p:cNvSpPr txBox="1">
            <a:spLocks noGrp="1"/>
          </p:cNvSpPr>
          <p:nvPr>
            <p:ph type="subTitle" idx="9"/>
          </p:nvPr>
        </p:nvSpPr>
        <p:spPr>
          <a:xfrm>
            <a:off x="6102175" y="1476713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Wickham</a:t>
            </a:r>
            <a:endParaRPr/>
          </a:p>
        </p:txBody>
      </p:sp>
      <p:sp>
        <p:nvSpPr>
          <p:cNvPr id="338" name="Google Shape;338;p44"/>
          <p:cNvSpPr txBox="1">
            <a:spLocks noGrp="1"/>
          </p:cNvSpPr>
          <p:nvPr>
            <p:ph type="subTitle" idx="13"/>
          </p:nvPr>
        </p:nvSpPr>
        <p:spPr>
          <a:xfrm>
            <a:off x="713225" y="3121384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Lydia Bennet</a:t>
            </a:r>
            <a:endParaRPr/>
          </a:p>
        </p:txBody>
      </p:sp>
      <p:sp>
        <p:nvSpPr>
          <p:cNvPr id="339" name="Google Shape;339;p44"/>
          <p:cNvSpPr txBox="1">
            <a:spLocks noGrp="1"/>
          </p:cNvSpPr>
          <p:nvPr>
            <p:ph type="subTitle" idx="14"/>
          </p:nvPr>
        </p:nvSpPr>
        <p:spPr>
          <a:xfrm>
            <a:off x="3408527" y="3121384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Charlotte Lucas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type="subTitle" idx="15"/>
          </p:nvPr>
        </p:nvSpPr>
        <p:spPr>
          <a:xfrm>
            <a:off x="6100200" y="3121384"/>
            <a:ext cx="23307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Collins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>
            <a:spLocks noGrp="1"/>
          </p:cNvSpPr>
          <p:nvPr>
            <p:ph type="subTitle" idx="1"/>
          </p:nvPr>
        </p:nvSpPr>
        <p:spPr>
          <a:xfrm>
            <a:off x="713225" y="1721949"/>
            <a:ext cx="36801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</a:t>
            </a:r>
            <a:r>
              <a:rPr lang="en" b="1"/>
              <a:t>words full of wisdom</a:t>
            </a:r>
            <a:r>
              <a:rPr lang="en"/>
              <a:t> that someone important said and can make the reader get inspired”</a:t>
            </a:r>
            <a:endParaRPr/>
          </a:p>
        </p:txBody>
      </p:sp>
      <p:sp>
        <p:nvSpPr>
          <p:cNvPr id="354" name="Google Shape;354;p46"/>
          <p:cNvSpPr txBox="1">
            <a:spLocks noGrp="1"/>
          </p:cNvSpPr>
          <p:nvPr>
            <p:ph type="title"/>
          </p:nvPr>
        </p:nvSpPr>
        <p:spPr>
          <a:xfrm>
            <a:off x="713225" y="3730101"/>
            <a:ext cx="3680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355" name="Google Shape;355;p46"/>
          <p:cNvPicPr preferRelativeResize="0"/>
          <p:nvPr/>
        </p:nvPicPr>
        <p:blipFill rotWithShape="1">
          <a:blip r:embed="rId3">
            <a:alphaModFix/>
          </a:blip>
          <a:srcRect l="11943" r="5691"/>
          <a:stretch/>
        </p:blipFill>
        <p:spPr>
          <a:xfrm flipH="1">
            <a:off x="4754447" y="427488"/>
            <a:ext cx="3527521" cy="428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278" y="2246999"/>
            <a:ext cx="2457954" cy="291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46"/>
          <p:cNvCxnSpPr/>
          <p:nvPr/>
        </p:nvCxnSpPr>
        <p:spPr>
          <a:xfrm>
            <a:off x="1327775" y="3548924"/>
            <a:ext cx="24510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>
            <a:spLocks noGrp="1"/>
          </p:cNvSpPr>
          <p:nvPr>
            <p:ph type="title"/>
          </p:nvPr>
        </p:nvSpPr>
        <p:spPr>
          <a:xfrm>
            <a:off x="713225" y="1245910"/>
            <a:ext cx="36801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always reinforce the concept</a:t>
            </a:r>
            <a:endParaRPr/>
          </a:p>
        </p:txBody>
      </p:sp>
      <p:sp>
        <p:nvSpPr>
          <p:cNvPr id="370" name="Google Shape;370;p48"/>
          <p:cNvSpPr txBox="1">
            <a:spLocks noGrp="1"/>
          </p:cNvSpPr>
          <p:nvPr>
            <p:ph type="subTitle" idx="1"/>
          </p:nvPr>
        </p:nvSpPr>
        <p:spPr>
          <a:xfrm>
            <a:off x="713225" y="2708991"/>
            <a:ext cx="3675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</a:t>
            </a:r>
            <a:r>
              <a:rPr lang="en" b="1"/>
              <a:t>use an image instead of a long text</a:t>
            </a:r>
            <a:r>
              <a:rPr lang="en"/>
              <a:t>. Your audience will appreciate it</a:t>
            </a:r>
            <a:endParaRPr/>
          </a:p>
        </p:txBody>
      </p:sp>
      <p:pic>
        <p:nvPicPr>
          <p:cNvPr id="371" name="Google Shape;371;p48"/>
          <p:cNvPicPr preferRelativeResize="0"/>
          <p:nvPr/>
        </p:nvPicPr>
        <p:blipFill rotWithShape="1">
          <a:blip r:embed="rId3">
            <a:alphaModFix/>
          </a:blip>
          <a:srcRect r="18360" b="19961"/>
          <a:stretch/>
        </p:blipFill>
        <p:spPr>
          <a:xfrm>
            <a:off x="6222125" y="2278775"/>
            <a:ext cx="2921874" cy="286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Рисунок 1"/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aspects of the writing style of the novel</a:t>
            </a:r>
            <a:endParaRPr/>
          </a:p>
        </p:txBody>
      </p:sp>
      <p:grpSp>
        <p:nvGrpSpPr>
          <p:cNvPr id="400" name="Google Shape;400;p51"/>
          <p:cNvGrpSpPr/>
          <p:nvPr/>
        </p:nvGrpSpPr>
        <p:grpSpPr>
          <a:xfrm>
            <a:off x="6580413" y="1519580"/>
            <a:ext cx="1371624" cy="1371624"/>
            <a:chOff x="6183988" y="1391687"/>
            <a:chExt cx="1554600" cy="1554600"/>
          </a:xfrm>
        </p:grpSpPr>
        <p:sp>
          <p:nvSpPr>
            <p:cNvPr id="401" name="Google Shape;401;p51"/>
            <p:cNvSpPr/>
            <p:nvPr/>
          </p:nvSpPr>
          <p:spPr>
            <a:xfrm>
              <a:off x="6183988" y="1391687"/>
              <a:ext cx="1554600" cy="1554600"/>
            </a:xfrm>
            <a:prstGeom prst="donut">
              <a:avLst>
                <a:gd name="adj" fmla="val 1193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Besley Medium"/>
                <a:ea typeface="Besley Medium"/>
                <a:cs typeface="Besley Medium"/>
                <a:sym typeface="Besley Medium"/>
              </a:endParaRPr>
            </a:p>
          </p:txBody>
        </p:sp>
        <p:sp>
          <p:nvSpPr>
            <p:cNvPr id="402" name="Google Shape;402;p51"/>
            <p:cNvSpPr/>
            <p:nvPr/>
          </p:nvSpPr>
          <p:spPr>
            <a:xfrm flipH="1">
              <a:off x="6229738" y="1437437"/>
              <a:ext cx="1463100" cy="1463100"/>
            </a:xfrm>
            <a:prstGeom prst="blockArc">
              <a:avLst>
                <a:gd name="adj1" fmla="val 7209"/>
                <a:gd name="adj2" fmla="val 16204658"/>
                <a:gd name="adj3" fmla="val 6446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Besley Medium"/>
                <a:ea typeface="Besley Medium"/>
                <a:cs typeface="Besley Medium"/>
                <a:sym typeface="Besley Medium"/>
              </a:endParaRPr>
            </a:p>
          </p:txBody>
        </p:sp>
      </p:grpSp>
      <p:grpSp>
        <p:nvGrpSpPr>
          <p:cNvPr id="403" name="Google Shape;403;p51"/>
          <p:cNvGrpSpPr/>
          <p:nvPr/>
        </p:nvGrpSpPr>
        <p:grpSpPr>
          <a:xfrm>
            <a:off x="3886837" y="1519512"/>
            <a:ext cx="1371624" cy="1371624"/>
            <a:chOff x="6183988" y="1391687"/>
            <a:chExt cx="1554600" cy="1554600"/>
          </a:xfrm>
        </p:grpSpPr>
        <p:sp>
          <p:nvSpPr>
            <p:cNvPr id="404" name="Google Shape;404;p51"/>
            <p:cNvSpPr/>
            <p:nvPr/>
          </p:nvSpPr>
          <p:spPr>
            <a:xfrm>
              <a:off x="6183988" y="1391687"/>
              <a:ext cx="1554600" cy="1554600"/>
            </a:xfrm>
            <a:prstGeom prst="donut">
              <a:avLst>
                <a:gd name="adj" fmla="val 1193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Besley Medium"/>
                <a:ea typeface="Besley Medium"/>
                <a:cs typeface="Besley Medium"/>
                <a:sym typeface="Besley Medium"/>
              </a:endParaRPr>
            </a:p>
          </p:txBody>
        </p:sp>
        <p:sp>
          <p:nvSpPr>
            <p:cNvPr id="405" name="Google Shape;405;p51"/>
            <p:cNvSpPr/>
            <p:nvPr/>
          </p:nvSpPr>
          <p:spPr>
            <a:xfrm flipH="1">
              <a:off x="6229738" y="1437437"/>
              <a:ext cx="1463100" cy="1463100"/>
            </a:xfrm>
            <a:prstGeom prst="blockArc">
              <a:avLst>
                <a:gd name="adj1" fmla="val 5411262"/>
                <a:gd name="adj2" fmla="val 16204658"/>
                <a:gd name="adj3" fmla="val 6446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Besley Medium"/>
                <a:ea typeface="Besley Medium"/>
                <a:cs typeface="Besley Medium"/>
                <a:sym typeface="Besley Medium"/>
              </a:endParaRPr>
            </a:p>
          </p:txBody>
        </p:sp>
      </p:grpSp>
      <p:grpSp>
        <p:nvGrpSpPr>
          <p:cNvPr id="406" name="Google Shape;406;p51"/>
          <p:cNvGrpSpPr/>
          <p:nvPr/>
        </p:nvGrpSpPr>
        <p:grpSpPr>
          <a:xfrm>
            <a:off x="1191713" y="1519608"/>
            <a:ext cx="1371624" cy="1371624"/>
            <a:chOff x="6183988" y="1391687"/>
            <a:chExt cx="1554600" cy="1554600"/>
          </a:xfrm>
        </p:grpSpPr>
        <p:sp>
          <p:nvSpPr>
            <p:cNvPr id="407" name="Google Shape;407;p51"/>
            <p:cNvSpPr/>
            <p:nvPr/>
          </p:nvSpPr>
          <p:spPr>
            <a:xfrm>
              <a:off x="6183988" y="1391687"/>
              <a:ext cx="1554600" cy="1554600"/>
            </a:xfrm>
            <a:prstGeom prst="donut">
              <a:avLst>
                <a:gd name="adj" fmla="val 1193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Besley Medium"/>
                <a:ea typeface="Besley Medium"/>
                <a:cs typeface="Besley Medium"/>
                <a:sym typeface="Besley Medium"/>
              </a:endParaRPr>
            </a:p>
          </p:txBody>
        </p:sp>
        <p:sp>
          <p:nvSpPr>
            <p:cNvPr id="408" name="Google Shape;408;p51"/>
            <p:cNvSpPr/>
            <p:nvPr/>
          </p:nvSpPr>
          <p:spPr>
            <a:xfrm flipH="1">
              <a:off x="6229738" y="1437437"/>
              <a:ext cx="1463100" cy="1463100"/>
            </a:xfrm>
            <a:prstGeom prst="blockArc">
              <a:avLst>
                <a:gd name="adj1" fmla="val 10795727"/>
                <a:gd name="adj2" fmla="val 16204658"/>
                <a:gd name="adj3" fmla="val 6446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Besley Medium"/>
                <a:ea typeface="Besley Medium"/>
                <a:cs typeface="Besley Medium"/>
                <a:sym typeface="Besley Medium"/>
              </a:endParaRPr>
            </a:p>
          </p:txBody>
        </p:sp>
      </p:grpSp>
      <p:sp>
        <p:nvSpPr>
          <p:cNvPr id="409" name="Google Shape;409;p51"/>
          <p:cNvSpPr txBox="1">
            <a:spLocks noGrp="1"/>
          </p:cNvSpPr>
          <p:nvPr>
            <p:ph type="subTitle" idx="4294967295"/>
          </p:nvPr>
        </p:nvSpPr>
        <p:spPr>
          <a:xfrm>
            <a:off x="713225" y="3532801"/>
            <a:ext cx="2330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</a:t>
            </a:r>
            <a:r>
              <a:rPr lang="en" b="1"/>
              <a:t>the smallest</a:t>
            </a:r>
            <a:r>
              <a:rPr lang="en"/>
              <a:t> one</a:t>
            </a:r>
            <a:endParaRPr/>
          </a:p>
        </p:txBody>
      </p:sp>
      <p:sp>
        <p:nvSpPr>
          <p:cNvPr id="410" name="Google Shape;410;p51"/>
          <p:cNvSpPr txBox="1">
            <a:spLocks noGrp="1"/>
          </p:cNvSpPr>
          <p:nvPr>
            <p:ph type="subTitle" idx="4294967295"/>
          </p:nvPr>
        </p:nvSpPr>
        <p:spPr>
          <a:xfrm>
            <a:off x="713225" y="3072677"/>
            <a:ext cx="2330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Satire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subTitle" idx="4294967295"/>
          </p:nvPr>
        </p:nvSpPr>
        <p:spPr>
          <a:xfrm>
            <a:off x="3408349" y="3532809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cute name and is</a:t>
            </a:r>
            <a:r>
              <a:rPr lang="en" b="1"/>
              <a:t> the second </a:t>
            </a:r>
            <a:r>
              <a:rPr lang="en"/>
              <a:t>planet from the Sun</a:t>
            </a:r>
            <a:endParaRPr/>
          </a:p>
        </p:txBody>
      </p:sp>
      <p:sp>
        <p:nvSpPr>
          <p:cNvPr id="412" name="Google Shape;412;p51"/>
          <p:cNvSpPr txBox="1">
            <a:spLocks noGrp="1"/>
          </p:cNvSpPr>
          <p:nvPr>
            <p:ph type="subTitle" idx="4294967295"/>
          </p:nvPr>
        </p:nvSpPr>
        <p:spPr>
          <a:xfrm>
            <a:off x="3408349" y="3072688"/>
            <a:ext cx="23286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Irony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subTitle" idx="4294967295"/>
          </p:nvPr>
        </p:nvSpPr>
        <p:spPr>
          <a:xfrm>
            <a:off x="6098901" y="3532801"/>
            <a:ext cx="2327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Earth is the only planet that </a:t>
            </a:r>
            <a:r>
              <a:rPr lang="en" b="1"/>
              <a:t>harbors life </a:t>
            </a:r>
            <a:r>
              <a:rPr lang="en"/>
              <a:t>in the Solar System</a:t>
            </a:r>
            <a:endParaRPr/>
          </a:p>
        </p:txBody>
      </p:sp>
      <p:sp>
        <p:nvSpPr>
          <p:cNvPr id="414" name="Google Shape;414;p51"/>
          <p:cNvSpPr txBox="1">
            <a:spLocks noGrp="1"/>
          </p:cNvSpPr>
          <p:nvPr>
            <p:ph type="subTitle" idx="4294967295"/>
          </p:nvPr>
        </p:nvSpPr>
        <p:spPr>
          <a:xfrm>
            <a:off x="6097400" y="3072677"/>
            <a:ext cx="2330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Indirect speech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5" name="Google Shape;415;p51"/>
          <p:cNvSpPr txBox="1">
            <a:spLocks noGrp="1"/>
          </p:cNvSpPr>
          <p:nvPr>
            <p:ph type="title" idx="4294967295"/>
          </p:nvPr>
        </p:nvSpPr>
        <p:spPr>
          <a:xfrm>
            <a:off x="3929449" y="1991034"/>
            <a:ext cx="12864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50%</a:t>
            </a:r>
            <a:endParaRPr sz="2400" b="1"/>
          </a:p>
        </p:txBody>
      </p:sp>
      <p:sp>
        <p:nvSpPr>
          <p:cNvPr id="416" name="Google Shape;416;p51"/>
          <p:cNvSpPr txBox="1">
            <a:spLocks noGrp="1"/>
          </p:cNvSpPr>
          <p:nvPr>
            <p:ph type="title" idx="4294967295"/>
          </p:nvPr>
        </p:nvSpPr>
        <p:spPr>
          <a:xfrm>
            <a:off x="6623025" y="1991003"/>
            <a:ext cx="12864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75%</a:t>
            </a:r>
            <a:endParaRPr sz="2400" b="1"/>
          </a:p>
        </p:txBody>
      </p:sp>
      <p:sp>
        <p:nvSpPr>
          <p:cNvPr id="417" name="Google Shape;417;p51"/>
          <p:cNvSpPr txBox="1">
            <a:spLocks noGrp="1"/>
          </p:cNvSpPr>
          <p:nvPr>
            <p:ph type="title" idx="4294967295"/>
          </p:nvPr>
        </p:nvSpPr>
        <p:spPr>
          <a:xfrm>
            <a:off x="1235849" y="1991034"/>
            <a:ext cx="12864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25%</a:t>
            </a:r>
            <a:endParaRPr sz="24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>
            <a:spLocks noGrp="1"/>
          </p:cNvSpPr>
          <p:nvPr>
            <p:ph type="title"/>
          </p:nvPr>
        </p:nvSpPr>
        <p:spPr>
          <a:xfrm>
            <a:off x="713225" y="1725888"/>
            <a:ext cx="36801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23" name="Google Shape;423;p52"/>
          <p:cNvSpPr txBox="1">
            <a:spLocks noGrp="1"/>
          </p:cNvSpPr>
          <p:nvPr>
            <p:ph type="subTitle" idx="1"/>
          </p:nvPr>
        </p:nvSpPr>
        <p:spPr>
          <a:xfrm>
            <a:off x="713225" y="2503213"/>
            <a:ext cx="3680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 b="1"/>
              <a:t>replace the image on the screen with your own work</a:t>
            </a:r>
            <a:r>
              <a:rPr lang="en"/>
              <a:t>. Just right-click and select “Replace image”</a:t>
            </a:r>
            <a:endParaRPr/>
          </a:p>
        </p:txBody>
      </p:sp>
      <p:grpSp>
        <p:nvGrpSpPr>
          <p:cNvPr id="424" name="Google Shape;424;p52"/>
          <p:cNvGrpSpPr/>
          <p:nvPr/>
        </p:nvGrpSpPr>
        <p:grpSpPr>
          <a:xfrm>
            <a:off x="4754892" y="1468409"/>
            <a:ext cx="3675900" cy="2206673"/>
            <a:chOff x="4754892" y="1468409"/>
            <a:chExt cx="3675900" cy="2206673"/>
          </a:xfrm>
        </p:grpSpPr>
        <p:sp>
          <p:nvSpPr>
            <p:cNvPr id="425" name="Google Shape;425;p52"/>
            <p:cNvSpPr/>
            <p:nvPr/>
          </p:nvSpPr>
          <p:spPr>
            <a:xfrm>
              <a:off x="4895121" y="1468409"/>
              <a:ext cx="3395400" cy="2049600"/>
            </a:xfrm>
            <a:prstGeom prst="round2SameRect">
              <a:avLst>
                <a:gd name="adj1" fmla="val 4232"/>
                <a:gd name="adj2" fmla="val 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2"/>
            <p:cNvSpPr/>
            <p:nvPr/>
          </p:nvSpPr>
          <p:spPr>
            <a:xfrm rot="10800000">
              <a:off x="4754892" y="3517882"/>
              <a:ext cx="3675900" cy="157200"/>
            </a:xfrm>
            <a:prstGeom prst="round2SameRect">
              <a:avLst>
                <a:gd name="adj1" fmla="val 44955"/>
                <a:gd name="adj2" fmla="val 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6571173" y="1534768"/>
              <a:ext cx="43500" cy="43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8" name="Google Shape;42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438" y="1640571"/>
            <a:ext cx="3031140" cy="1704958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>
          <a:xfrm>
            <a:off x="4750675" y="1725888"/>
            <a:ext cx="36801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4" name="Google Shape;434;p53"/>
          <p:cNvSpPr txBox="1">
            <a:spLocks noGrp="1"/>
          </p:cNvSpPr>
          <p:nvPr>
            <p:ph type="subTitle" idx="1"/>
          </p:nvPr>
        </p:nvSpPr>
        <p:spPr>
          <a:xfrm>
            <a:off x="4750675" y="2503213"/>
            <a:ext cx="3680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 b="1"/>
              <a:t>replace the image on the screen with your own work</a:t>
            </a:r>
            <a:r>
              <a:rPr lang="en"/>
              <a:t>. Just right-click and select “Replace image”</a:t>
            </a:r>
            <a:endParaRPr/>
          </a:p>
        </p:txBody>
      </p:sp>
      <p:grpSp>
        <p:nvGrpSpPr>
          <p:cNvPr id="435" name="Google Shape;435;p53"/>
          <p:cNvGrpSpPr/>
          <p:nvPr/>
        </p:nvGrpSpPr>
        <p:grpSpPr>
          <a:xfrm>
            <a:off x="713286" y="1490223"/>
            <a:ext cx="3675941" cy="2163041"/>
            <a:chOff x="1117568" y="1408957"/>
            <a:chExt cx="3952200" cy="2325600"/>
          </a:xfrm>
        </p:grpSpPr>
        <p:sp>
          <p:nvSpPr>
            <p:cNvPr id="436" name="Google Shape;436;p53"/>
            <p:cNvSpPr/>
            <p:nvPr/>
          </p:nvSpPr>
          <p:spPr>
            <a:xfrm rot="-5400000" flipH="1">
              <a:off x="1930868" y="595657"/>
              <a:ext cx="2325600" cy="3952200"/>
            </a:xfrm>
            <a:prstGeom prst="roundRect">
              <a:avLst>
                <a:gd name="adj" fmla="val 4846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7" name="Google Shape;437;p53"/>
            <p:cNvSpPr/>
            <p:nvPr/>
          </p:nvSpPr>
          <p:spPr>
            <a:xfrm rot="-5400000" flipH="1">
              <a:off x="4856132" y="2524324"/>
              <a:ext cx="160200" cy="94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8" name="Google Shape;438;p53"/>
          <p:cNvPicPr preferRelativeResize="0"/>
          <p:nvPr/>
        </p:nvPicPr>
        <p:blipFill rotWithShape="1">
          <a:blip r:embed="rId3">
            <a:alphaModFix/>
          </a:blip>
          <a:srcRect l="9"/>
          <a:stretch/>
        </p:blipFill>
        <p:spPr>
          <a:xfrm>
            <a:off x="868356" y="1648481"/>
            <a:ext cx="3282300" cy="1846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l="3419" t="9940" r="18155" b="18441"/>
          <a:stretch/>
        </p:blipFill>
        <p:spPr>
          <a:xfrm flipH="1">
            <a:off x="0" y="2524125"/>
            <a:ext cx="2409825" cy="261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 txBox="1"/>
          <p:nvPr/>
        </p:nvSpPr>
        <p:spPr>
          <a:xfrm flipH="1">
            <a:off x="6418930" y="1886113"/>
            <a:ext cx="2011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England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</a:t>
            </a:r>
            <a:r>
              <a:rPr lang="en" i="1"/>
              <a:t>Pride and Prejudice</a:t>
            </a:r>
            <a:r>
              <a:rPr lang="en"/>
              <a:t> take place?</a:t>
            </a:r>
            <a:endParaRPr/>
          </a:p>
        </p:txBody>
      </p:sp>
      <p:sp>
        <p:nvSpPr>
          <p:cNvPr id="456" name="Google Shape;456;p55"/>
          <p:cNvSpPr txBox="1"/>
          <p:nvPr/>
        </p:nvSpPr>
        <p:spPr>
          <a:xfrm flipH="1">
            <a:off x="6418930" y="2434815"/>
            <a:ext cx="20118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Mercury is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closest planet to the Sun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the smallest of them all. Mercury was named after the Roman god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7" name="Google Shape;457;p55"/>
          <p:cNvGrpSpPr/>
          <p:nvPr/>
        </p:nvGrpSpPr>
        <p:grpSpPr>
          <a:xfrm>
            <a:off x="714330" y="1645520"/>
            <a:ext cx="5023232" cy="2675679"/>
            <a:chOff x="233350" y="949250"/>
            <a:chExt cx="7137300" cy="3802300"/>
          </a:xfrm>
        </p:grpSpPr>
        <p:sp>
          <p:nvSpPr>
            <p:cNvPr id="458" name="Google Shape;458;p55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5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5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5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5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5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5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5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5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5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5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5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5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5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5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5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5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5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5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5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5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5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5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5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5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5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5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5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5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5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5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5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5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5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5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5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5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5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5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5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5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5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5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5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5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55"/>
          <p:cNvSpPr/>
          <p:nvPr/>
        </p:nvSpPr>
        <p:spPr>
          <a:xfrm>
            <a:off x="6099825" y="2046163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55"/>
          <p:cNvSpPr/>
          <p:nvPr/>
        </p:nvSpPr>
        <p:spPr>
          <a:xfrm>
            <a:off x="2755350" y="2046175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events in </a:t>
            </a:r>
            <a:r>
              <a:rPr lang="en" i="1"/>
              <a:t>Pride and Prejudice</a:t>
            </a:r>
            <a:endParaRPr i="1"/>
          </a:p>
        </p:txBody>
      </p:sp>
      <p:sp>
        <p:nvSpPr>
          <p:cNvPr id="516" name="Google Shape;516;p56"/>
          <p:cNvSpPr txBox="1"/>
          <p:nvPr/>
        </p:nvSpPr>
        <p:spPr>
          <a:xfrm flipH="1">
            <a:off x="713395" y="1362450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The arrival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 flipH="1">
            <a:off x="713395" y="1819656"/>
            <a:ext cx="2469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Mercury is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closest planet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the Sun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 flipH="1">
            <a:off x="1170595" y="2708998"/>
            <a:ext cx="1554600" cy="548700"/>
          </a:xfrm>
          <a:prstGeom prst="rect">
            <a:avLst/>
          </a:prstGeom>
          <a:noFill/>
          <a:ln w="19050" cap="flat" cmpd="thinThick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Part I</a:t>
            </a:r>
            <a:endParaRPr sz="24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9" name="Google Shape;519;p56"/>
          <p:cNvSpPr txBox="1"/>
          <p:nvPr/>
        </p:nvSpPr>
        <p:spPr>
          <a:xfrm flipH="1">
            <a:off x="5961766" y="3521304"/>
            <a:ext cx="2469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Marriages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0" name="Google Shape;520;p56"/>
          <p:cNvSpPr txBox="1"/>
          <p:nvPr/>
        </p:nvSpPr>
        <p:spPr>
          <a:xfrm flipH="1">
            <a:off x="5961766" y="3963908"/>
            <a:ext cx="2469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actually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cold place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56"/>
          <p:cNvSpPr txBox="1"/>
          <p:nvPr/>
        </p:nvSpPr>
        <p:spPr>
          <a:xfrm flipH="1">
            <a:off x="6418966" y="2708998"/>
            <a:ext cx="1554600" cy="548700"/>
          </a:xfrm>
          <a:prstGeom prst="rect">
            <a:avLst/>
          </a:prstGeom>
          <a:noFill/>
          <a:ln w="19050" cap="flat" cmpd="thinThick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Part IV</a:t>
            </a:r>
            <a:endParaRPr sz="24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2" name="Google Shape;522;p56"/>
          <p:cNvSpPr txBox="1"/>
          <p:nvPr/>
        </p:nvSpPr>
        <p:spPr>
          <a:xfrm flipH="1">
            <a:off x="4669509" y="2708998"/>
            <a:ext cx="1554600" cy="548700"/>
          </a:xfrm>
          <a:prstGeom prst="rect">
            <a:avLst/>
          </a:prstGeom>
          <a:noFill/>
          <a:ln w="19050" cap="flat" cmpd="thinThick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Part III</a:t>
            </a:r>
            <a:endParaRPr sz="24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 flipH="1">
            <a:off x="2920052" y="2708998"/>
            <a:ext cx="1554600" cy="548700"/>
          </a:xfrm>
          <a:prstGeom prst="rect">
            <a:avLst/>
          </a:prstGeom>
          <a:noFill/>
          <a:ln w="19050" cap="flat" cmpd="thinThick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Part II</a:t>
            </a:r>
            <a:endParaRPr sz="24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524" name="Google Shape;524;p56"/>
          <p:cNvCxnSpPr>
            <a:stCxn id="518" idx="1"/>
            <a:endCxn id="523" idx="3"/>
          </p:cNvCxnSpPr>
          <p:nvPr/>
        </p:nvCxnSpPr>
        <p:spPr>
          <a:xfrm>
            <a:off x="2725195" y="298334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56"/>
          <p:cNvCxnSpPr>
            <a:stCxn id="523" idx="1"/>
            <a:endCxn id="522" idx="3"/>
          </p:cNvCxnSpPr>
          <p:nvPr/>
        </p:nvCxnSpPr>
        <p:spPr>
          <a:xfrm>
            <a:off x="4474652" y="298334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56"/>
          <p:cNvCxnSpPr>
            <a:stCxn id="522" idx="1"/>
            <a:endCxn id="521" idx="3"/>
          </p:cNvCxnSpPr>
          <p:nvPr/>
        </p:nvCxnSpPr>
        <p:spPr>
          <a:xfrm>
            <a:off x="6224109" y="298334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56"/>
          <p:cNvCxnSpPr>
            <a:stCxn id="521" idx="1"/>
          </p:cNvCxnSpPr>
          <p:nvPr/>
        </p:nvCxnSpPr>
        <p:spPr>
          <a:xfrm>
            <a:off x="7973566" y="2983348"/>
            <a:ext cx="365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56"/>
          <p:cNvCxnSpPr>
            <a:endCxn id="518" idx="3"/>
          </p:cNvCxnSpPr>
          <p:nvPr/>
        </p:nvCxnSpPr>
        <p:spPr>
          <a:xfrm>
            <a:off x="805195" y="2983348"/>
            <a:ext cx="365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29" name="Google Shape;529;p56"/>
          <p:cNvSpPr txBox="1"/>
          <p:nvPr/>
        </p:nvSpPr>
        <p:spPr>
          <a:xfrm flipH="1">
            <a:off x="4212295" y="1362450"/>
            <a:ext cx="2469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Proposal/rejection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0" name="Google Shape;530;p56"/>
          <p:cNvSpPr txBox="1"/>
          <p:nvPr/>
        </p:nvSpPr>
        <p:spPr>
          <a:xfrm flipH="1">
            <a:off x="4212295" y="1819656"/>
            <a:ext cx="2469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Earth is the only planet that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harbors life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56"/>
          <p:cNvSpPr txBox="1"/>
          <p:nvPr/>
        </p:nvSpPr>
        <p:spPr>
          <a:xfrm flipH="1">
            <a:off x="2462841" y="3515852"/>
            <a:ext cx="2469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Romance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2" name="Google Shape;532;p56"/>
          <p:cNvSpPr txBox="1"/>
          <p:nvPr/>
        </p:nvSpPr>
        <p:spPr>
          <a:xfrm flipH="1">
            <a:off x="2462841" y="3963908"/>
            <a:ext cx="2469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Venus has a cute name and is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second planet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3" name="Google Shape;533;p56"/>
          <p:cNvCxnSpPr>
            <a:stCxn id="517" idx="2"/>
            <a:endCxn id="518" idx="0"/>
          </p:cNvCxnSpPr>
          <p:nvPr/>
        </p:nvCxnSpPr>
        <p:spPr>
          <a:xfrm>
            <a:off x="1947895" y="2459856"/>
            <a:ext cx="0" cy="249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34" name="Google Shape;534;p56"/>
          <p:cNvCxnSpPr>
            <a:stCxn id="530" idx="2"/>
            <a:endCxn id="522" idx="0"/>
          </p:cNvCxnSpPr>
          <p:nvPr/>
        </p:nvCxnSpPr>
        <p:spPr>
          <a:xfrm>
            <a:off x="5446795" y="2459856"/>
            <a:ext cx="0" cy="249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35" name="Google Shape;535;p56"/>
          <p:cNvCxnSpPr>
            <a:stCxn id="531" idx="0"/>
            <a:endCxn id="523" idx="2"/>
          </p:cNvCxnSpPr>
          <p:nvPr/>
        </p:nvCxnSpPr>
        <p:spPr>
          <a:xfrm rot="10800000">
            <a:off x="3697341" y="3257552"/>
            <a:ext cx="0" cy="258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36" name="Google Shape;536;p56"/>
          <p:cNvCxnSpPr>
            <a:stCxn id="519" idx="0"/>
            <a:endCxn id="521" idx="2"/>
          </p:cNvCxnSpPr>
          <p:nvPr/>
        </p:nvCxnSpPr>
        <p:spPr>
          <a:xfrm rot="10800000">
            <a:off x="7196266" y="3257604"/>
            <a:ext cx="0" cy="263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7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analysis</a:t>
            </a:r>
            <a:endParaRPr/>
          </a:p>
        </p:txBody>
      </p:sp>
      <p:graphicFrame>
        <p:nvGraphicFramePr>
          <p:cNvPr id="542" name="Google Shape;542;p57"/>
          <p:cNvGraphicFramePr/>
          <p:nvPr/>
        </p:nvGraphicFramePr>
        <p:xfrm>
          <a:off x="713250" y="13624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{163F2A46-E908-4DF2-AC96-97772FF0F52F}</a:tableStyleId>
              </a:tblPr>
              <a:tblGrid>
                <a:gridCol w="181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Character</a:t>
                      </a:r>
                      <a:endParaRPr sz="18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General description</a:t>
                      </a:r>
                      <a:endParaRPr sz="18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Characteristics</a:t>
                      </a:r>
                      <a:endParaRPr sz="18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Development</a:t>
                      </a:r>
                      <a:endParaRPr sz="18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Elizabeth Bennet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Mercury is the smallest planet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has craters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74320" lvl="0" indent="-226059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is a hot planet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was named after a Roman god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Fitzwilliam Darcy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Venus is the second planet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is very hot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74320" lvl="0" indent="-226059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Its name is cute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Its atmosphere is very poisonous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Jane Bennet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Earth is the planet where we live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the third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74320" lvl="0" indent="-226059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harbors life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is also known as the Blue Planet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Charles Bingley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Mars is actually a very cold place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74320" lvl="0" indent="-226059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is a red planet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74320" lvl="0" indent="-226059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is very cold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was named after a Roman god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713225" y="539411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713225" y="1362456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05" name="Google Shape;205;p35"/>
          <p:cNvGraphicFramePr/>
          <p:nvPr/>
        </p:nvGraphicFramePr>
        <p:xfrm>
          <a:off x="713238" y="1929455"/>
          <a:ext cx="7717525" cy="2011650"/>
        </p:xfrm>
        <a:graphic>
          <a:graphicData uri="http://schemas.openxmlformats.org/drawingml/2006/table">
            <a:tbl>
              <a:tblPr>
                <a:noFill/>
                <a:tableStyleId>{E2B4194C-857A-40E3-B710-EDA307E2F4B1}</a:tableStyleId>
              </a:tblPr>
              <a:tblGrid>
                <a:gridCol w="232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Fonts</a:t>
                      </a:r>
                      <a:endParaRPr sz="1000" b="1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view this template in PowerPoint, download and install the fonts we used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and </a:t>
                      </a:r>
                      <a:r>
                        <a:rPr lang="en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alternative</a:t>
                      </a:r>
                      <a:r>
                        <a:rPr lang="en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 resources</a:t>
                      </a:r>
                      <a:endParaRPr sz="1000" b="1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1000" b="1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Colors</a:t>
                      </a:r>
                      <a:endParaRPr sz="1000" b="1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All the colors used in this presentation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Icons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and </a:t>
                      </a:r>
                      <a:r>
                        <a:rPr lang="en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sz="1000" b="1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Editable presentation theme </a:t>
                      </a:r>
                      <a:endParaRPr sz="10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 can edit the master slides easily. For more info, click </a:t>
                      </a:r>
                      <a:r>
                        <a:rPr lang="en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6" name="Google Shape;206;p35"/>
          <p:cNvSpPr txBox="1"/>
          <p:nvPr/>
        </p:nvSpPr>
        <p:spPr>
          <a:xfrm>
            <a:off x="1626106" y="4142400"/>
            <a:ext cx="208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more info:</a:t>
            </a:r>
            <a:b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BLOG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3837794" y="4142404"/>
            <a:ext cx="368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visit our sister projects:</a:t>
            </a:r>
            <a:b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WEPIK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VIDEVO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8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roles in </a:t>
            </a:r>
            <a:r>
              <a:rPr lang="en" i="1"/>
              <a:t>Pride and Prejudice</a:t>
            </a:r>
            <a:endParaRPr/>
          </a:p>
        </p:txBody>
      </p:sp>
      <p:sp>
        <p:nvSpPr>
          <p:cNvPr id="548" name="Google Shape;548;p58"/>
          <p:cNvSpPr txBox="1"/>
          <p:nvPr/>
        </p:nvSpPr>
        <p:spPr>
          <a:xfrm flipH="1">
            <a:off x="3407700" y="1977338"/>
            <a:ext cx="2328600" cy="1371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Gender roles in the early 19th century England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9" name="Google Shape;549;p58"/>
          <p:cNvSpPr txBox="1"/>
          <p:nvPr/>
        </p:nvSpPr>
        <p:spPr>
          <a:xfrm flipH="1">
            <a:off x="713400" y="1362450"/>
            <a:ext cx="23286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Marriage as a transaction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0" name="Google Shape;550;p58"/>
          <p:cNvSpPr txBox="1"/>
          <p:nvPr/>
        </p:nvSpPr>
        <p:spPr>
          <a:xfrm flipH="1">
            <a:off x="713400" y="2185416"/>
            <a:ext cx="2328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Mercury is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closest planet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the Sun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58"/>
          <p:cNvSpPr txBox="1"/>
          <p:nvPr/>
        </p:nvSpPr>
        <p:spPr>
          <a:xfrm flipH="1">
            <a:off x="713400" y="3140925"/>
            <a:ext cx="23286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No opportunities for women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2" name="Google Shape;552;p58"/>
          <p:cNvSpPr txBox="1"/>
          <p:nvPr/>
        </p:nvSpPr>
        <p:spPr>
          <a:xfrm flipH="1">
            <a:off x="713400" y="3963891"/>
            <a:ext cx="2328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Venus is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second planet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from the Sun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58"/>
          <p:cNvSpPr txBox="1"/>
          <p:nvPr/>
        </p:nvSpPr>
        <p:spPr>
          <a:xfrm flipH="1">
            <a:off x="6102000" y="1362450"/>
            <a:ext cx="23286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High social expectations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4" name="Google Shape;554;p58"/>
          <p:cNvSpPr txBox="1"/>
          <p:nvPr/>
        </p:nvSpPr>
        <p:spPr>
          <a:xfrm flipH="1">
            <a:off x="6102000" y="2185416"/>
            <a:ext cx="2328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Earth is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third planet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from the Sun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58"/>
          <p:cNvSpPr txBox="1"/>
          <p:nvPr/>
        </p:nvSpPr>
        <p:spPr>
          <a:xfrm flipH="1">
            <a:off x="6102000" y="3140925"/>
            <a:ext cx="23286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Double standards for men/women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6" name="Google Shape;556;p58"/>
          <p:cNvSpPr txBox="1"/>
          <p:nvPr/>
        </p:nvSpPr>
        <p:spPr>
          <a:xfrm flipH="1">
            <a:off x="6102000" y="3963891"/>
            <a:ext cx="2328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actually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cold place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7" name="Google Shape;557;p58"/>
          <p:cNvCxnSpPr>
            <a:stCxn id="548" idx="3"/>
            <a:endCxn id="549" idx="1"/>
          </p:cNvCxnSpPr>
          <p:nvPr/>
        </p:nvCxnSpPr>
        <p:spPr>
          <a:xfrm rot="10800000">
            <a:off x="3042000" y="1773938"/>
            <a:ext cx="365700" cy="88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8" name="Google Shape;558;p58"/>
          <p:cNvCxnSpPr>
            <a:stCxn id="548" idx="1"/>
            <a:endCxn id="553" idx="3"/>
          </p:cNvCxnSpPr>
          <p:nvPr/>
        </p:nvCxnSpPr>
        <p:spPr>
          <a:xfrm rot="10800000" flipH="1">
            <a:off x="5736300" y="1773938"/>
            <a:ext cx="365700" cy="88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9" name="Google Shape;559;p58"/>
          <p:cNvCxnSpPr>
            <a:stCxn id="548" idx="1"/>
            <a:endCxn id="555" idx="3"/>
          </p:cNvCxnSpPr>
          <p:nvPr/>
        </p:nvCxnSpPr>
        <p:spPr>
          <a:xfrm>
            <a:off x="5736300" y="2663138"/>
            <a:ext cx="365700" cy="88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58"/>
          <p:cNvCxnSpPr>
            <a:stCxn id="548" idx="3"/>
            <a:endCxn id="551" idx="1"/>
          </p:cNvCxnSpPr>
          <p:nvPr/>
        </p:nvCxnSpPr>
        <p:spPr>
          <a:xfrm flipH="1">
            <a:off x="3042000" y="2663138"/>
            <a:ext cx="365700" cy="88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relationships in the novel</a:t>
            </a:r>
            <a:endParaRPr/>
          </a:p>
        </p:txBody>
      </p:sp>
      <p:sp>
        <p:nvSpPr>
          <p:cNvPr id="566" name="Google Shape;566;p59"/>
          <p:cNvSpPr txBox="1"/>
          <p:nvPr/>
        </p:nvSpPr>
        <p:spPr>
          <a:xfrm>
            <a:off x="713225" y="4238400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Follow the link in the graph to modify its data and then paste the new one here.</a:t>
            </a:r>
            <a:r>
              <a:rPr lang="en" sz="10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59"/>
          <p:cNvSpPr txBox="1"/>
          <p:nvPr/>
        </p:nvSpPr>
        <p:spPr>
          <a:xfrm flipH="1">
            <a:off x="5166431" y="1362450"/>
            <a:ext cx="326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50% - Elizabeth &amp; Darcy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8" name="Google Shape;568;p59"/>
          <p:cNvSpPr txBox="1"/>
          <p:nvPr/>
        </p:nvSpPr>
        <p:spPr>
          <a:xfrm flipH="1">
            <a:off x="5166431" y="1819652"/>
            <a:ext cx="326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Mercury is the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smallest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planet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59"/>
          <p:cNvSpPr txBox="1"/>
          <p:nvPr/>
        </p:nvSpPr>
        <p:spPr>
          <a:xfrm flipH="1">
            <a:off x="5166406" y="2276848"/>
            <a:ext cx="326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30% - Jane &amp; Bingley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0" name="Google Shape;570;p59"/>
          <p:cNvSpPr txBox="1"/>
          <p:nvPr/>
        </p:nvSpPr>
        <p:spPr>
          <a:xfrm flipH="1">
            <a:off x="5166406" y="2734051"/>
            <a:ext cx="326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Venus is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hot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has a cute name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59"/>
          <p:cNvSpPr txBox="1"/>
          <p:nvPr/>
        </p:nvSpPr>
        <p:spPr>
          <a:xfrm flipH="1">
            <a:off x="5166431" y="3191256"/>
            <a:ext cx="326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20% - Other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2" name="Google Shape;572;p59"/>
          <p:cNvSpPr txBox="1"/>
          <p:nvPr/>
        </p:nvSpPr>
        <p:spPr>
          <a:xfrm flipH="1">
            <a:off x="5166431" y="3648458"/>
            <a:ext cx="326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Earth is the planet where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live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59"/>
          <p:cNvSpPr/>
          <p:nvPr/>
        </p:nvSpPr>
        <p:spPr>
          <a:xfrm>
            <a:off x="4750605" y="1522500"/>
            <a:ext cx="228600" cy="22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59"/>
          <p:cNvSpPr/>
          <p:nvPr/>
        </p:nvSpPr>
        <p:spPr>
          <a:xfrm>
            <a:off x="4750580" y="2436898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59"/>
          <p:cNvSpPr/>
          <p:nvPr/>
        </p:nvSpPr>
        <p:spPr>
          <a:xfrm>
            <a:off x="4750605" y="3351306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6" name="Google Shape;576;p59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513" y="1362450"/>
            <a:ext cx="2706324" cy="2697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59"/>
          <p:cNvGrpSpPr/>
          <p:nvPr/>
        </p:nvGrpSpPr>
        <p:grpSpPr>
          <a:xfrm>
            <a:off x="2368351" y="2464309"/>
            <a:ext cx="548647" cy="493762"/>
            <a:chOff x="5765817" y="3227724"/>
            <a:chExt cx="364865" cy="324822"/>
          </a:xfrm>
        </p:grpSpPr>
        <p:sp>
          <p:nvSpPr>
            <p:cNvPr id="578" name="Google Shape;578;p59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2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correct answer</a:t>
            </a:r>
            <a:endParaRPr/>
          </a:p>
        </p:txBody>
      </p:sp>
      <p:sp>
        <p:nvSpPr>
          <p:cNvPr id="610" name="Google Shape;610;p62"/>
          <p:cNvSpPr txBox="1"/>
          <p:nvPr/>
        </p:nvSpPr>
        <p:spPr>
          <a:xfrm flipH="1">
            <a:off x="713144" y="1352947"/>
            <a:ext cx="771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Directions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Read each question carefully and choose the correct answer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62"/>
          <p:cNvSpPr txBox="1"/>
          <p:nvPr/>
        </p:nvSpPr>
        <p:spPr>
          <a:xfrm flipH="1">
            <a:off x="1448768" y="1947672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is the wealthy and reserved gentleman initially perceived as proud and aloof?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2" name="Google Shape;612;p62"/>
          <p:cNvSpPr txBox="1"/>
          <p:nvPr/>
        </p:nvSpPr>
        <p:spPr>
          <a:xfrm flipH="1">
            <a:off x="713219" y="1947672"/>
            <a:ext cx="640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01</a:t>
            </a:r>
            <a:endParaRPr sz="24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3" name="Google Shape;613;p62"/>
          <p:cNvSpPr txBox="1"/>
          <p:nvPr/>
        </p:nvSpPr>
        <p:spPr>
          <a:xfrm flipH="1">
            <a:off x="1951868" y="2953512"/>
            <a:ext cx="2441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Mr. Bingley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62"/>
          <p:cNvSpPr txBox="1"/>
          <p:nvPr/>
        </p:nvSpPr>
        <p:spPr>
          <a:xfrm flipH="1">
            <a:off x="1951868" y="3456462"/>
            <a:ext cx="2441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Mr. Collins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62"/>
          <p:cNvSpPr txBox="1"/>
          <p:nvPr/>
        </p:nvSpPr>
        <p:spPr>
          <a:xfrm flipH="1">
            <a:off x="1951868" y="3959412"/>
            <a:ext cx="2441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Mr. Darcy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62"/>
          <p:cNvSpPr txBox="1"/>
          <p:nvPr/>
        </p:nvSpPr>
        <p:spPr>
          <a:xfrm flipH="1">
            <a:off x="5486143" y="1947672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Which character represents traditional gender expectations in the novel?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62"/>
          <p:cNvSpPr txBox="1"/>
          <p:nvPr/>
        </p:nvSpPr>
        <p:spPr>
          <a:xfrm flipH="1">
            <a:off x="4750594" y="1947672"/>
            <a:ext cx="640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02</a:t>
            </a:r>
            <a:endParaRPr sz="24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8" name="Google Shape;618;p62"/>
          <p:cNvSpPr txBox="1"/>
          <p:nvPr/>
        </p:nvSpPr>
        <p:spPr>
          <a:xfrm flipH="1">
            <a:off x="5989243" y="2953512"/>
            <a:ext cx="2441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Lady Catherine de Bourgh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62"/>
          <p:cNvSpPr txBox="1"/>
          <p:nvPr/>
        </p:nvSpPr>
        <p:spPr>
          <a:xfrm flipH="1">
            <a:off x="5989243" y="3456462"/>
            <a:ext cx="2441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Elizabeth Bennet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62"/>
          <p:cNvSpPr txBox="1"/>
          <p:nvPr/>
        </p:nvSpPr>
        <p:spPr>
          <a:xfrm flipH="1">
            <a:off x="5989243" y="3959412"/>
            <a:ext cx="2441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Jane Bennet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62"/>
          <p:cNvSpPr/>
          <p:nvPr/>
        </p:nvSpPr>
        <p:spPr>
          <a:xfrm>
            <a:off x="1444752" y="2953473"/>
            <a:ext cx="411600" cy="41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2" name="Google Shape;622;p62"/>
          <p:cNvSpPr/>
          <p:nvPr/>
        </p:nvSpPr>
        <p:spPr>
          <a:xfrm>
            <a:off x="1444752" y="3456448"/>
            <a:ext cx="411600" cy="41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Google Shape;623;p62"/>
          <p:cNvSpPr/>
          <p:nvPr/>
        </p:nvSpPr>
        <p:spPr>
          <a:xfrm>
            <a:off x="1444752" y="3959412"/>
            <a:ext cx="411600" cy="4116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62"/>
          <p:cNvSpPr/>
          <p:nvPr/>
        </p:nvSpPr>
        <p:spPr>
          <a:xfrm>
            <a:off x="5486400" y="2953473"/>
            <a:ext cx="411600" cy="41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62"/>
          <p:cNvSpPr/>
          <p:nvPr/>
        </p:nvSpPr>
        <p:spPr>
          <a:xfrm>
            <a:off x="5486400" y="3456448"/>
            <a:ext cx="411600" cy="41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62"/>
          <p:cNvSpPr/>
          <p:nvPr/>
        </p:nvSpPr>
        <p:spPr>
          <a:xfrm>
            <a:off x="5486400" y="3959412"/>
            <a:ext cx="411600" cy="41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3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or false</a:t>
            </a:r>
            <a:endParaRPr/>
          </a:p>
        </p:txBody>
      </p:sp>
      <p:sp>
        <p:nvSpPr>
          <p:cNvPr id="632" name="Google Shape;632;p63"/>
          <p:cNvSpPr txBox="1"/>
          <p:nvPr/>
        </p:nvSpPr>
        <p:spPr>
          <a:xfrm flipH="1">
            <a:off x="713225" y="1362450"/>
            <a:ext cx="771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Directions: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Read the statements and determine whether each one is true or false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33" name="Google Shape;633;p63"/>
          <p:cNvGraphicFramePr/>
          <p:nvPr/>
        </p:nvGraphicFramePr>
        <p:xfrm>
          <a:off x="713225" y="19568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{163F2A46-E908-4DF2-AC96-97772FF0F52F}</a:tableStyleId>
              </a:tblPr>
              <a:tblGrid>
                <a:gridCol w="630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Statements</a:t>
                      </a:r>
                      <a:endParaRPr sz="16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True</a:t>
                      </a:r>
                      <a:endParaRPr sz="16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False</a:t>
                      </a:r>
                      <a:endParaRPr sz="16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Mr. Collins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proposes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Elizabeth Bennet, but she rejects his proposal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Jane Bennet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marries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Mr. Bingley in the end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Mr. Collins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proposes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Elizabeth Bennet, and she declines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Charlotte Lucas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marries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Mr. Collins for financial security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Elizabeth Bennet's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first impression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of Mr. Darcy is positive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34" name="Google Shape;634;p63"/>
          <p:cNvGrpSpPr/>
          <p:nvPr/>
        </p:nvGrpSpPr>
        <p:grpSpPr>
          <a:xfrm>
            <a:off x="7916545" y="2460260"/>
            <a:ext cx="320028" cy="320032"/>
            <a:chOff x="5779408" y="3699191"/>
            <a:chExt cx="317645" cy="318757"/>
          </a:xfrm>
        </p:grpSpPr>
        <p:sp>
          <p:nvSpPr>
            <p:cNvPr id="635" name="Google Shape;635;p63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3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4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the columns</a:t>
            </a:r>
            <a:endParaRPr/>
          </a:p>
        </p:txBody>
      </p:sp>
      <p:sp>
        <p:nvSpPr>
          <p:cNvPr id="642" name="Google Shape;642;p64"/>
          <p:cNvSpPr txBox="1"/>
          <p:nvPr/>
        </p:nvSpPr>
        <p:spPr>
          <a:xfrm flipH="1">
            <a:off x="713219" y="1362247"/>
            <a:ext cx="771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Directions: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Match the statement with the correct word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3" name="Google Shape;643;p64"/>
          <p:cNvGrpSpPr/>
          <p:nvPr/>
        </p:nvGrpSpPr>
        <p:grpSpPr>
          <a:xfrm>
            <a:off x="6270105" y="1947675"/>
            <a:ext cx="2160593" cy="457200"/>
            <a:chOff x="6270105" y="1947675"/>
            <a:chExt cx="2160593" cy="457200"/>
          </a:xfrm>
        </p:grpSpPr>
        <p:sp>
          <p:nvSpPr>
            <p:cNvPr id="644" name="Google Shape;644;p64"/>
            <p:cNvSpPr txBox="1"/>
            <p:nvPr/>
          </p:nvSpPr>
          <p:spPr>
            <a:xfrm>
              <a:off x="6361598" y="1947675"/>
              <a:ext cx="2069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Mr. Fitzwilliam Darcy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64"/>
            <p:cNvSpPr/>
            <p:nvPr/>
          </p:nvSpPr>
          <p:spPr>
            <a:xfrm>
              <a:off x="6270105" y="213052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646" name="Google Shape;646;p64"/>
          <p:cNvGrpSpPr/>
          <p:nvPr/>
        </p:nvGrpSpPr>
        <p:grpSpPr>
          <a:xfrm>
            <a:off x="713150" y="1947750"/>
            <a:ext cx="4839708" cy="457200"/>
            <a:chOff x="713150" y="1947750"/>
            <a:chExt cx="4839708" cy="457200"/>
          </a:xfrm>
        </p:grpSpPr>
        <p:sp>
          <p:nvSpPr>
            <p:cNvPr id="647" name="Google Shape;647;p64"/>
            <p:cNvSpPr txBox="1"/>
            <p:nvPr/>
          </p:nvSpPr>
          <p:spPr>
            <a:xfrm>
              <a:off x="713150" y="1947750"/>
              <a:ext cx="47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Eldest Bennet sister, admired for her beauty</a:t>
              </a:r>
              <a:endPara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8" name="Google Shape;648;p64"/>
            <p:cNvSpPr/>
            <p:nvPr/>
          </p:nvSpPr>
          <p:spPr>
            <a:xfrm>
              <a:off x="5461358" y="21306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endParaRPr>
            </a:p>
          </p:txBody>
        </p:sp>
      </p:grpSp>
      <p:grpSp>
        <p:nvGrpSpPr>
          <p:cNvPr id="649" name="Google Shape;649;p64"/>
          <p:cNvGrpSpPr/>
          <p:nvPr/>
        </p:nvGrpSpPr>
        <p:grpSpPr>
          <a:xfrm>
            <a:off x="6270105" y="2459738"/>
            <a:ext cx="2160593" cy="457200"/>
            <a:chOff x="6270105" y="2459738"/>
            <a:chExt cx="2160593" cy="457200"/>
          </a:xfrm>
        </p:grpSpPr>
        <p:sp>
          <p:nvSpPr>
            <p:cNvPr id="650" name="Google Shape;650;p64"/>
            <p:cNvSpPr txBox="1"/>
            <p:nvPr/>
          </p:nvSpPr>
          <p:spPr>
            <a:xfrm>
              <a:off x="6361598" y="2459738"/>
              <a:ext cx="2069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Mr. George Wickham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1" name="Google Shape;651;p64"/>
            <p:cNvSpPr/>
            <p:nvPr/>
          </p:nvSpPr>
          <p:spPr>
            <a:xfrm>
              <a:off x="6270105" y="2642588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652" name="Google Shape;652;p64"/>
          <p:cNvGrpSpPr/>
          <p:nvPr/>
        </p:nvGrpSpPr>
        <p:grpSpPr>
          <a:xfrm>
            <a:off x="713150" y="2459800"/>
            <a:ext cx="4839708" cy="457200"/>
            <a:chOff x="713150" y="2459800"/>
            <a:chExt cx="4839708" cy="457200"/>
          </a:xfrm>
        </p:grpSpPr>
        <p:sp>
          <p:nvSpPr>
            <p:cNvPr id="653" name="Google Shape;653;p64"/>
            <p:cNvSpPr txBox="1"/>
            <p:nvPr/>
          </p:nvSpPr>
          <p:spPr>
            <a:xfrm>
              <a:off x="713150" y="2459800"/>
              <a:ext cx="47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Wealthy gentleman initially perceived as proud</a:t>
              </a:r>
              <a:endPara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64"/>
            <p:cNvSpPr/>
            <p:nvPr/>
          </p:nvSpPr>
          <p:spPr>
            <a:xfrm>
              <a:off x="5461358" y="264265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endParaRPr>
            </a:p>
          </p:txBody>
        </p:sp>
      </p:grpSp>
      <p:grpSp>
        <p:nvGrpSpPr>
          <p:cNvPr id="655" name="Google Shape;655;p64"/>
          <p:cNvGrpSpPr/>
          <p:nvPr/>
        </p:nvGrpSpPr>
        <p:grpSpPr>
          <a:xfrm>
            <a:off x="6270105" y="2971800"/>
            <a:ext cx="2160593" cy="457200"/>
            <a:chOff x="6270105" y="2971800"/>
            <a:chExt cx="2160593" cy="457200"/>
          </a:xfrm>
        </p:grpSpPr>
        <p:sp>
          <p:nvSpPr>
            <p:cNvPr id="656" name="Google Shape;656;p64"/>
            <p:cNvSpPr txBox="1"/>
            <p:nvPr/>
          </p:nvSpPr>
          <p:spPr>
            <a:xfrm>
              <a:off x="6361598" y="2971800"/>
              <a:ext cx="2069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Mr. Collins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7" name="Google Shape;657;p64"/>
            <p:cNvSpPr/>
            <p:nvPr/>
          </p:nvSpPr>
          <p:spPr>
            <a:xfrm>
              <a:off x="6270105" y="3154651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658" name="Google Shape;658;p64"/>
          <p:cNvGrpSpPr/>
          <p:nvPr/>
        </p:nvGrpSpPr>
        <p:grpSpPr>
          <a:xfrm>
            <a:off x="713150" y="2971850"/>
            <a:ext cx="4839708" cy="457200"/>
            <a:chOff x="713150" y="2971850"/>
            <a:chExt cx="4839708" cy="457200"/>
          </a:xfrm>
        </p:grpSpPr>
        <p:sp>
          <p:nvSpPr>
            <p:cNvPr id="659" name="Google Shape;659;p64"/>
            <p:cNvSpPr txBox="1"/>
            <p:nvPr/>
          </p:nvSpPr>
          <p:spPr>
            <a:xfrm>
              <a:off x="713150" y="2971850"/>
              <a:ext cx="47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youngest Bennet sister, impulsive and flirtatious</a:t>
              </a:r>
              <a:endPara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0" name="Google Shape;660;p64"/>
            <p:cNvSpPr/>
            <p:nvPr/>
          </p:nvSpPr>
          <p:spPr>
            <a:xfrm>
              <a:off x="5461358" y="31547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endParaRPr>
            </a:p>
          </p:txBody>
        </p:sp>
      </p:grpSp>
      <p:grpSp>
        <p:nvGrpSpPr>
          <p:cNvPr id="661" name="Google Shape;661;p64"/>
          <p:cNvGrpSpPr/>
          <p:nvPr/>
        </p:nvGrpSpPr>
        <p:grpSpPr>
          <a:xfrm>
            <a:off x="6270105" y="3483863"/>
            <a:ext cx="2160593" cy="457200"/>
            <a:chOff x="6270105" y="3483863"/>
            <a:chExt cx="2160593" cy="457200"/>
          </a:xfrm>
        </p:grpSpPr>
        <p:sp>
          <p:nvSpPr>
            <p:cNvPr id="662" name="Google Shape;662;p64"/>
            <p:cNvSpPr txBox="1"/>
            <p:nvPr/>
          </p:nvSpPr>
          <p:spPr>
            <a:xfrm>
              <a:off x="6361598" y="3483863"/>
              <a:ext cx="2069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Jane Bennet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6270105" y="3666714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664" name="Google Shape;664;p64"/>
          <p:cNvGrpSpPr/>
          <p:nvPr/>
        </p:nvGrpSpPr>
        <p:grpSpPr>
          <a:xfrm>
            <a:off x="6270105" y="3995925"/>
            <a:ext cx="2160593" cy="457200"/>
            <a:chOff x="6270105" y="3995925"/>
            <a:chExt cx="2160593" cy="457200"/>
          </a:xfrm>
        </p:grpSpPr>
        <p:sp>
          <p:nvSpPr>
            <p:cNvPr id="665" name="Google Shape;665;p64"/>
            <p:cNvSpPr txBox="1"/>
            <p:nvPr/>
          </p:nvSpPr>
          <p:spPr>
            <a:xfrm>
              <a:off x="6361598" y="3995925"/>
              <a:ext cx="2069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Lydia Bennet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6" name="Google Shape;666;p64"/>
            <p:cNvSpPr/>
            <p:nvPr/>
          </p:nvSpPr>
          <p:spPr>
            <a:xfrm>
              <a:off x="6270105" y="4178777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667" name="Google Shape;667;p64"/>
          <p:cNvGrpSpPr/>
          <p:nvPr/>
        </p:nvGrpSpPr>
        <p:grpSpPr>
          <a:xfrm>
            <a:off x="713150" y="3483900"/>
            <a:ext cx="4839708" cy="457200"/>
            <a:chOff x="713150" y="3483900"/>
            <a:chExt cx="4839708" cy="457200"/>
          </a:xfrm>
        </p:grpSpPr>
        <p:sp>
          <p:nvSpPr>
            <p:cNvPr id="668" name="Google Shape;668;p64"/>
            <p:cNvSpPr txBox="1"/>
            <p:nvPr/>
          </p:nvSpPr>
          <p:spPr>
            <a:xfrm>
              <a:off x="713150" y="3483900"/>
              <a:ext cx="47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Marries Charlotte Lucas for financial security</a:t>
              </a:r>
              <a:endPara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461358" y="366675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endParaRPr>
            </a:p>
          </p:txBody>
        </p:sp>
      </p:grpSp>
      <p:grpSp>
        <p:nvGrpSpPr>
          <p:cNvPr id="670" name="Google Shape;670;p64"/>
          <p:cNvGrpSpPr/>
          <p:nvPr/>
        </p:nvGrpSpPr>
        <p:grpSpPr>
          <a:xfrm>
            <a:off x="713150" y="3995950"/>
            <a:ext cx="4839708" cy="457200"/>
            <a:chOff x="713150" y="3995950"/>
            <a:chExt cx="4839708" cy="457200"/>
          </a:xfrm>
        </p:grpSpPr>
        <p:sp>
          <p:nvSpPr>
            <p:cNvPr id="671" name="Google Shape;671;p64"/>
            <p:cNvSpPr txBox="1"/>
            <p:nvPr/>
          </p:nvSpPr>
          <p:spPr>
            <a:xfrm>
              <a:off x="713150" y="3995950"/>
              <a:ext cx="4748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Despite his charm, he is deceitful and manipulative</a:t>
              </a:r>
              <a:endPara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5461358" y="41788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endParaRPr>
            </a:p>
          </p:txBody>
        </p:sp>
      </p:grpSp>
      <p:cxnSp>
        <p:nvCxnSpPr>
          <p:cNvPr id="673" name="Google Shape;673;p64"/>
          <p:cNvCxnSpPr>
            <a:stCxn id="654" idx="6"/>
          </p:cNvCxnSpPr>
          <p:nvPr/>
        </p:nvCxnSpPr>
        <p:spPr>
          <a:xfrm>
            <a:off x="5552858" y="2688400"/>
            <a:ext cx="1140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64"/>
          <p:cNvCxnSpPr>
            <a:stCxn id="660" idx="6"/>
          </p:cNvCxnSpPr>
          <p:nvPr/>
        </p:nvCxnSpPr>
        <p:spPr>
          <a:xfrm>
            <a:off x="5552858" y="3200450"/>
            <a:ext cx="1140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64"/>
          <p:cNvCxnSpPr>
            <a:stCxn id="669" idx="6"/>
          </p:cNvCxnSpPr>
          <p:nvPr/>
        </p:nvCxnSpPr>
        <p:spPr>
          <a:xfrm>
            <a:off x="5552858" y="3712500"/>
            <a:ext cx="1140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64"/>
          <p:cNvCxnSpPr>
            <a:stCxn id="672" idx="6"/>
          </p:cNvCxnSpPr>
          <p:nvPr/>
        </p:nvCxnSpPr>
        <p:spPr>
          <a:xfrm>
            <a:off x="5552858" y="4224550"/>
            <a:ext cx="1140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64"/>
          <p:cNvCxnSpPr>
            <a:stCxn id="648" idx="6"/>
            <a:endCxn id="663" idx="2"/>
          </p:cNvCxnSpPr>
          <p:nvPr/>
        </p:nvCxnSpPr>
        <p:spPr>
          <a:xfrm>
            <a:off x="5552858" y="2176350"/>
            <a:ext cx="717300" cy="15360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5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the questions</a:t>
            </a:r>
            <a:endParaRPr/>
          </a:p>
        </p:txBody>
      </p:sp>
      <p:sp>
        <p:nvSpPr>
          <p:cNvPr id="683" name="Google Shape;683;p65"/>
          <p:cNvSpPr txBox="1"/>
          <p:nvPr/>
        </p:nvSpPr>
        <p:spPr>
          <a:xfrm flipH="1">
            <a:off x="713219" y="1363698"/>
            <a:ext cx="771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Directions: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 your knowledge and answer the following questions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65"/>
          <p:cNvSpPr txBox="1"/>
          <p:nvPr/>
        </p:nvSpPr>
        <p:spPr>
          <a:xfrm flipH="1">
            <a:off x="1448835" y="1947326"/>
            <a:ext cx="6981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elopes with Mr. Wickham, causing a scandal in the novel?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65"/>
          <p:cNvSpPr txBox="1"/>
          <p:nvPr/>
        </p:nvSpPr>
        <p:spPr>
          <a:xfrm flipH="1">
            <a:off x="713219" y="1947322"/>
            <a:ext cx="640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01</a:t>
            </a:r>
            <a:endParaRPr sz="24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86" name="Google Shape;686;p65"/>
          <p:cNvSpPr txBox="1"/>
          <p:nvPr/>
        </p:nvSpPr>
        <p:spPr>
          <a:xfrm flipH="1">
            <a:off x="1448835" y="2358926"/>
            <a:ext cx="6981900" cy="411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your answer here…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687;p65"/>
          <p:cNvSpPr txBox="1"/>
          <p:nvPr/>
        </p:nvSpPr>
        <p:spPr>
          <a:xfrm flipH="1">
            <a:off x="1448835" y="2864113"/>
            <a:ext cx="6981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social class do the Bennet family and Mr. Darcy belong to?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8" name="Google Shape;688;p65"/>
          <p:cNvSpPr txBox="1"/>
          <p:nvPr/>
        </p:nvSpPr>
        <p:spPr>
          <a:xfrm flipH="1">
            <a:off x="713219" y="2864109"/>
            <a:ext cx="640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02</a:t>
            </a:r>
            <a:endParaRPr sz="24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89" name="Google Shape;689;p65"/>
          <p:cNvSpPr txBox="1"/>
          <p:nvPr/>
        </p:nvSpPr>
        <p:spPr>
          <a:xfrm flipH="1">
            <a:off x="1448835" y="3275713"/>
            <a:ext cx="6981900" cy="411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your answer here…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0" name="Google Shape;690;p65"/>
          <p:cNvSpPr txBox="1"/>
          <p:nvPr/>
        </p:nvSpPr>
        <p:spPr>
          <a:xfrm flipH="1">
            <a:off x="1448835" y="3780900"/>
            <a:ext cx="69819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ultimately helps resolve the scandal caused by Lydia's elopement?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65"/>
          <p:cNvSpPr txBox="1"/>
          <p:nvPr/>
        </p:nvSpPr>
        <p:spPr>
          <a:xfrm flipH="1">
            <a:off x="713219" y="3780896"/>
            <a:ext cx="640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03</a:t>
            </a:r>
            <a:endParaRPr sz="24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2" name="Google Shape;692;p65"/>
          <p:cNvSpPr txBox="1"/>
          <p:nvPr/>
        </p:nvSpPr>
        <p:spPr>
          <a:xfrm flipH="1">
            <a:off x="1448835" y="4192500"/>
            <a:ext cx="6981900" cy="411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your answer here…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6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short essay</a:t>
            </a:r>
            <a:endParaRPr/>
          </a:p>
        </p:txBody>
      </p:sp>
      <p:sp>
        <p:nvSpPr>
          <p:cNvPr id="698" name="Google Shape;698;p66"/>
          <p:cNvSpPr txBox="1"/>
          <p:nvPr/>
        </p:nvSpPr>
        <p:spPr>
          <a:xfrm flipH="1">
            <a:off x="713219" y="1363698"/>
            <a:ext cx="771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Directions: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Write a short essay about your favorite character from </a:t>
            </a:r>
            <a:r>
              <a:rPr lang="en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Pride and Prejudice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66"/>
          <p:cNvSpPr txBox="1"/>
          <p:nvPr/>
        </p:nvSpPr>
        <p:spPr>
          <a:xfrm>
            <a:off x="713225" y="1947775"/>
            <a:ext cx="3310200" cy="26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Describe the character's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personality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behavior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Analyze how the character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evolves or changes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throughout the novel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Examine the character's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role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overall plot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this character is your favorite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66"/>
          <p:cNvSpPr txBox="1"/>
          <p:nvPr/>
        </p:nvSpPr>
        <p:spPr>
          <a:xfrm>
            <a:off x="4393400" y="1947675"/>
            <a:ext cx="4037400" cy="2656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Write your essay here…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7"/>
          <p:cNvSpPr txBox="1">
            <a:spLocks noGrp="1"/>
          </p:cNvSpPr>
          <p:nvPr>
            <p:ph type="title"/>
          </p:nvPr>
        </p:nvSpPr>
        <p:spPr>
          <a:xfrm>
            <a:off x="7131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search puzzle</a:t>
            </a:r>
            <a:endParaRPr/>
          </a:p>
        </p:txBody>
      </p:sp>
      <p:sp>
        <p:nvSpPr>
          <p:cNvPr id="706" name="Google Shape;706;p67"/>
          <p:cNvSpPr txBox="1"/>
          <p:nvPr/>
        </p:nvSpPr>
        <p:spPr>
          <a:xfrm flipH="1">
            <a:off x="713244" y="1362450"/>
            <a:ext cx="771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Directions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Find the following concepts in the word search puzzle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07" name="Google Shape;707;p67"/>
          <p:cNvGraphicFramePr/>
          <p:nvPr/>
        </p:nvGraphicFramePr>
        <p:xfrm>
          <a:off x="2852788" y="200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{E2B4194C-857A-40E3-B710-EDA307E2F4B1}</a:tableStyleId>
              </a:tblPr>
              <a:tblGrid>
                <a:gridCol w="3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8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Z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Z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Z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08" name="Google Shape;708;p67"/>
          <p:cNvSpPr txBox="1"/>
          <p:nvPr/>
        </p:nvSpPr>
        <p:spPr>
          <a:xfrm>
            <a:off x="713250" y="2000325"/>
            <a:ext cx="17739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ELIZABETH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DARCY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JANE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BINGLEY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LYDIA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COLLINS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8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4039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14" name="Google Shape;714;p68"/>
          <p:cNvSpPr txBox="1">
            <a:spLocks noGrp="1"/>
          </p:cNvSpPr>
          <p:nvPr>
            <p:ph type="subTitle" idx="1"/>
          </p:nvPr>
        </p:nvSpPr>
        <p:spPr>
          <a:xfrm>
            <a:off x="713225" y="1638072"/>
            <a:ext cx="40395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grpSp>
        <p:nvGrpSpPr>
          <p:cNvPr id="715" name="Google Shape;715;p68"/>
          <p:cNvGrpSpPr/>
          <p:nvPr/>
        </p:nvGrpSpPr>
        <p:grpSpPr>
          <a:xfrm>
            <a:off x="942497" y="3075366"/>
            <a:ext cx="1829808" cy="320041"/>
            <a:chOff x="942497" y="3054684"/>
            <a:chExt cx="1829808" cy="320041"/>
          </a:xfrm>
        </p:grpSpPr>
        <p:grpSp>
          <p:nvGrpSpPr>
            <p:cNvPr id="716" name="Google Shape;716;p68"/>
            <p:cNvGrpSpPr/>
            <p:nvPr/>
          </p:nvGrpSpPr>
          <p:grpSpPr>
            <a:xfrm>
              <a:off x="942497" y="3054684"/>
              <a:ext cx="321914" cy="320041"/>
              <a:chOff x="3368074" y="3882537"/>
              <a:chExt cx="215298" cy="215298"/>
            </a:xfrm>
          </p:grpSpPr>
          <p:sp>
            <p:nvSpPr>
              <p:cNvPr id="717" name="Google Shape;717;p68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18" name="Google Shape;718;p68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19" name="Google Shape;719;p68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720" name="Google Shape;720;p68"/>
            <p:cNvGrpSpPr/>
            <p:nvPr/>
          </p:nvGrpSpPr>
          <p:grpSpPr>
            <a:xfrm>
              <a:off x="1699068" y="3076328"/>
              <a:ext cx="311158" cy="276653"/>
              <a:chOff x="3824739" y="3890112"/>
              <a:chExt cx="208105" cy="186110"/>
            </a:xfrm>
          </p:grpSpPr>
          <p:sp>
            <p:nvSpPr>
              <p:cNvPr id="721" name="Google Shape;721;p68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22" name="Google Shape;722;p68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23" name="Google Shape;723;p68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724" name="Google Shape;724;p68"/>
            <p:cNvSpPr/>
            <p:nvPr/>
          </p:nvSpPr>
          <p:spPr>
            <a:xfrm>
              <a:off x="2432304" y="3076655"/>
              <a:ext cx="340001" cy="27609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5" name="Google Shape;725;p68"/>
          <p:cNvSpPr txBox="1"/>
          <p:nvPr/>
        </p:nvSpPr>
        <p:spPr>
          <a:xfrm>
            <a:off x="713225" y="4238401"/>
            <a:ext cx="4039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6" name="Google Shape;726;p68"/>
          <p:cNvCxnSpPr/>
          <p:nvPr/>
        </p:nvCxnSpPr>
        <p:spPr>
          <a:xfrm>
            <a:off x="804672" y="1545936"/>
            <a:ext cx="24510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/>
          <p:nvPr/>
        </p:nvSpPr>
        <p:spPr>
          <a:xfrm>
            <a:off x="4951600" y="3074763"/>
            <a:ext cx="822900" cy="822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6"/>
          <p:cNvSpPr/>
          <p:nvPr/>
        </p:nvSpPr>
        <p:spPr>
          <a:xfrm>
            <a:off x="4951600" y="1428825"/>
            <a:ext cx="822900" cy="822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36"/>
          <p:cNvSpPr/>
          <p:nvPr/>
        </p:nvSpPr>
        <p:spPr>
          <a:xfrm>
            <a:off x="1271600" y="3074763"/>
            <a:ext cx="822900" cy="822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6"/>
          <p:cNvSpPr/>
          <p:nvPr/>
        </p:nvSpPr>
        <p:spPr>
          <a:xfrm>
            <a:off x="1271600" y="1428825"/>
            <a:ext cx="822900" cy="822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1"/>
          </p:nvPr>
        </p:nvSpPr>
        <p:spPr>
          <a:xfrm>
            <a:off x="2281600" y="2251731"/>
            <a:ext cx="246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main </a:t>
            </a:r>
            <a:r>
              <a:rPr lang="en" b="1"/>
              <a:t>topic </a:t>
            </a:r>
            <a:r>
              <a:rPr lang="en"/>
              <a:t>of the section here</a:t>
            </a:r>
            <a:endParaRPr/>
          </a:p>
        </p:txBody>
      </p:sp>
      <p:sp>
        <p:nvSpPr>
          <p:cNvPr id="218" name="Google Shape;218;p36"/>
          <p:cNvSpPr txBox="1">
            <a:spLocks noGrp="1"/>
          </p:cNvSpPr>
          <p:nvPr>
            <p:ph type="title" idx="2"/>
          </p:nvPr>
        </p:nvSpPr>
        <p:spPr>
          <a:xfrm>
            <a:off x="1271600" y="1565925"/>
            <a:ext cx="822900" cy="548700"/>
          </a:xfrm>
          <a:prstGeom prst="rect">
            <a:avLst/>
          </a:prstGeom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3"/>
          </p:nvPr>
        </p:nvSpPr>
        <p:spPr>
          <a:xfrm>
            <a:off x="2281600" y="1428825"/>
            <a:ext cx="24690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r>
              <a:rPr lang="en" i="1"/>
              <a:t>Pride and Prejudice</a:t>
            </a:r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4"/>
          </p:nvPr>
        </p:nvSpPr>
        <p:spPr>
          <a:xfrm>
            <a:off x="5961720" y="2251744"/>
            <a:ext cx="246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main </a:t>
            </a:r>
            <a:r>
              <a:rPr lang="en" b="1"/>
              <a:t>topic </a:t>
            </a:r>
            <a:r>
              <a:rPr lang="en"/>
              <a:t>of the section here</a:t>
            </a: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title" idx="5"/>
          </p:nvPr>
        </p:nvSpPr>
        <p:spPr>
          <a:xfrm>
            <a:off x="4951600" y="1565913"/>
            <a:ext cx="822900" cy="548700"/>
          </a:xfrm>
          <a:prstGeom prst="rect">
            <a:avLst/>
          </a:prstGeom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6"/>
          </p:nvPr>
        </p:nvSpPr>
        <p:spPr>
          <a:xfrm>
            <a:off x="5961720" y="1428838"/>
            <a:ext cx="24690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Summary, themes and literary analysis</a:t>
            </a:r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7"/>
          </p:nvPr>
        </p:nvSpPr>
        <p:spPr>
          <a:xfrm>
            <a:off x="2281600" y="3897661"/>
            <a:ext cx="246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main </a:t>
            </a:r>
            <a:r>
              <a:rPr lang="en" b="1"/>
              <a:t>topic </a:t>
            </a:r>
            <a:r>
              <a:rPr lang="en"/>
              <a:t>of the section here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title" idx="8"/>
          </p:nvPr>
        </p:nvSpPr>
        <p:spPr>
          <a:xfrm>
            <a:off x="1271600" y="3211876"/>
            <a:ext cx="822900" cy="548700"/>
          </a:xfrm>
          <a:prstGeom prst="rect">
            <a:avLst/>
          </a:prstGeom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9"/>
          </p:nvPr>
        </p:nvSpPr>
        <p:spPr>
          <a:xfrm>
            <a:off x="2281600" y="3074763"/>
            <a:ext cx="24690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and social context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13"/>
          </p:nvPr>
        </p:nvSpPr>
        <p:spPr>
          <a:xfrm>
            <a:off x="5961720" y="3897661"/>
            <a:ext cx="246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main </a:t>
            </a:r>
            <a:r>
              <a:rPr lang="en" b="1"/>
              <a:t>topic </a:t>
            </a:r>
            <a:r>
              <a:rPr lang="en"/>
              <a:t>of the section here</a:t>
            </a:r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title" idx="14"/>
          </p:nvPr>
        </p:nvSpPr>
        <p:spPr>
          <a:xfrm>
            <a:off x="4951600" y="3211863"/>
            <a:ext cx="822900" cy="548700"/>
          </a:xfrm>
          <a:prstGeom prst="rect">
            <a:avLst/>
          </a:prstGeom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15"/>
          </p:nvPr>
        </p:nvSpPr>
        <p:spPr>
          <a:xfrm>
            <a:off x="5961720" y="3074763"/>
            <a:ext cx="24690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 to prove your knowledge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4750600" y="1247550"/>
            <a:ext cx="3680100" cy="12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1"/>
          </p:nvPr>
        </p:nvSpPr>
        <p:spPr>
          <a:xfrm>
            <a:off x="4750600" y="2890044"/>
            <a:ext cx="3680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</a:t>
            </a:r>
            <a:r>
              <a:rPr lang="en" b="1"/>
              <a:t> introduce yourself, write your email…</a:t>
            </a:r>
            <a:endParaRPr b="1"/>
          </a:p>
        </p:txBody>
      </p:sp>
      <p:cxnSp>
        <p:nvCxnSpPr>
          <p:cNvPr id="235" name="Google Shape;235;p37"/>
          <p:cNvCxnSpPr/>
          <p:nvPr/>
        </p:nvCxnSpPr>
        <p:spPr>
          <a:xfrm>
            <a:off x="5365150" y="2655347"/>
            <a:ext cx="24510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/>
          <p:nvPr/>
        </p:nvSpPr>
        <p:spPr>
          <a:xfrm>
            <a:off x="2183225" y="697297"/>
            <a:ext cx="1097400" cy="10974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713225" y="1979800"/>
            <a:ext cx="40374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r>
              <a:rPr lang="en" i="1"/>
              <a:t>Pride and Prejudice</a:t>
            </a:r>
            <a:endParaRPr i="1"/>
          </a:p>
        </p:txBody>
      </p:sp>
      <p:sp>
        <p:nvSpPr>
          <p:cNvPr id="245" name="Google Shape;245;p38"/>
          <p:cNvSpPr txBox="1">
            <a:spLocks noGrp="1"/>
          </p:cNvSpPr>
          <p:nvPr>
            <p:ph type="title" idx="2"/>
          </p:nvPr>
        </p:nvSpPr>
        <p:spPr>
          <a:xfrm>
            <a:off x="2183225" y="834547"/>
            <a:ext cx="1097400" cy="822900"/>
          </a:xfrm>
          <a:prstGeom prst="rect">
            <a:avLst/>
          </a:prstGeom>
        </p:spPr>
        <p:txBody>
          <a:bodyPr spcFirstLastPara="1" wrap="square" lIns="91425" tIns="91425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subTitle" idx="1"/>
          </p:nvPr>
        </p:nvSpPr>
        <p:spPr>
          <a:xfrm>
            <a:off x="1360325" y="3714817"/>
            <a:ext cx="27432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</a:t>
            </a:r>
            <a:r>
              <a:rPr lang="en" b="1"/>
              <a:t>subtitle </a:t>
            </a:r>
            <a:r>
              <a:rPr lang="en"/>
              <a:t>here if you need it</a:t>
            </a:r>
            <a:endParaRPr/>
          </a:p>
        </p:txBody>
      </p:sp>
      <p:cxnSp>
        <p:nvCxnSpPr>
          <p:cNvPr id="247" name="Google Shape;247;p38"/>
          <p:cNvCxnSpPr/>
          <p:nvPr/>
        </p:nvCxnSpPr>
        <p:spPr>
          <a:xfrm>
            <a:off x="1506425" y="3533106"/>
            <a:ext cx="24510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7760" y="731712"/>
            <a:ext cx="3680125" cy="368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r>
              <a:rPr lang="en" i="1"/>
              <a:t>Pride and Prejudice</a:t>
            </a:r>
            <a:endParaRPr i="1"/>
          </a:p>
        </p:txBody>
      </p:sp>
      <p:sp>
        <p:nvSpPr>
          <p:cNvPr id="254" name="Google Shape;254;p39"/>
          <p:cNvSpPr txBox="1">
            <a:spLocks noGrp="1"/>
          </p:cNvSpPr>
          <p:nvPr>
            <p:ph type="subTitle" idx="1"/>
          </p:nvPr>
        </p:nvSpPr>
        <p:spPr>
          <a:xfrm>
            <a:off x="4750656" y="2023199"/>
            <a:ext cx="30174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takes a little more than 58 days to complete its rotation, so try to imagine </a:t>
            </a:r>
            <a:r>
              <a:rPr lang="en" b="1"/>
              <a:t>how long days must be there!</a:t>
            </a:r>
            <a:r>
              <a:rPr lang="en"/>
              <a:t> Since the temperatures are so extreme, Mercury has been deemed to be non-habitable for humans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subTitle" idx="2"/>
          </p:nvPr>
        </p:nvSpPr>
        <p:spPr>
          <a:xfrm>
            <a:off x="1376000" y="2023199"/>
            <a:ext cx="30174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</a:t>
            </a:r>
            <a:r>
              <a:rPr lang="en" b="1"/>
              <a:t>the smallest one in the entire Solar System</a:t>
            </a:r>
            <a:r>
              <a:rPr lang="en"/>
              <a:t>. Contrary to popular belief, this planet's name has nothing to do with the liquid metal. Mercury was named after a Roman god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579" y="647899"/>
            <a:ext cx="4269025" cy="42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36801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and impact of the novel</a:t>
            </a:r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1"/>
          </p:nvPr>
        </p:nvSpPr>
        <p:spPr>
          <a:xfrm>
            <a:off x="713225" y="2002524"/>
            <a:ext cx="3680100" cy="26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crystal clear? Use lists: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❁"/>
            </a:pPr>
            <a:r>
              <a:rPr lang="en"/>
              <a:t>They’re </a:t>
            </a:r>
            <a:r>
              <a:rPr lang="en" b="1"/>
              <a:t>simple </a:t>
            </a:r>
            <a:endParaRPr b="1"/>
          </a:p>
          <a:p>
            <a:pPr marL="457200" lvl="0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❁"/>
            </a:pPr>
            <a:r>
              <a:rPr lang="en"/>
              <a:t>You can </a:t>
            </a:r>
            <a:r>
              <a:rPr lang="en" b="1"/>
              <a:t>organize your ideas</a:t>
            </a:r>
            <a:endParaRPr b="1"/>
          </a:p>
          <a:p>
            <a:pPr marL="457200" lvl="0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❁"/>
            </a:pPr>
            <a:r>
              <a:rPr lang="en"/>
              <a:t>You’ll </a:t>
            </a:r>
            <a:r>
              <a:rPr lang="en" b="1"/>
              <a:t>never forget</a:t>
            </a:r>
            <a:r>
              <a:rPr lang="en"/>
              <a:t> to buy milk!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 b="1"/>
              <a:t>the most important thing</a:t>
            </a:r>
            <a:r>
              <a:rPr lang="en"/>
              <a:t>: the audience won’t miss the point of your presentation ever again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main characters</a:t>
            </a:r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"/>
          </p:nvPr>
        </p:nvSpPr>
        <p:spPr>
          <a:xfrm>
            <a:off x="1152718" y="3602075"/>
            <a:ext cx="3888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</a:t>
            </a:r>
            <a:r>
              <a:rPr lang="en" b="1"/>
              <a:t>the second planet from the Sun</a:t>
            </a:r>
            <a:r>
              <a:rPr lang="en"/>
              <a:t>. </a:t>
            </a: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2"/>
          </p:nvPr>
        </p:nvSpPr>
        <p:spPr>
          <a:xfrm>
            <a:off x="1151800" y="2341475"/>
            <a:ext cx="38907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</a:t>
            </a:r>
            <a:r>
              <a:rPr lang="en" b="1"/>
              <a:t>the smallest one in the Solar System</a:t>
            </a:r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3"/>
          </p:nvPr>
        </p:nvSpPr>
        <p:spPr>
          <a:xfrm>
            <a:off x="1151811" y="1911675"/>
            <a:ext cx="38907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Elizabeth Bennet</a:t>
            </a:r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subTitle" idx="4"/>
          </p:nvPr>
        </p:nvSpPr>
        <p:spPr>
          <a:xfrm>
            <a:off x="1151801" y="3172300"/>
            <a:ext cx="38907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Fitzwilliam Darcy</a:t>
            </a:r>
            <a:endParaRPr/>
          </a:p>
        </p:txBody>
      </p:sp>
      <p:grpSp>
        <p:nvGrpSpPr>
          <p:cNvPr id="273" name="Google Shape;273;p41"/>
          <p:cNvGrpSpPr/>
          <p:nvPr/>
        </p:nvGrpSpPr>
        <p:grpSpPr>
          <a:xfrm>
            <a:off x="725461" y="2043116"/>
            <a:ext cx="289042" cy="391949"/>
            <a:chOff x="4903389" y="1500214"/>
            <a:chExt cx="267854" cy="355735"/>
          </a:xfrm>
        </p:grpSpPr>
        <p:sp>
          <p:nvSpPr>
            <p:cNvPr id="274" name="Google Shape;274;p41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41"/>
          <p:cNvGrpSpPr/>
          <p:nvPr/>
        </p:nvGrpSpPr>
        <p:grpSpPr>
          <a:xfrm>
            <a:off x="713216" y="3282291"/>
            <a:ext cx="313531" cy="391920"/>
            <a:chOff x="4899999" y="2882095"/>
            <a:chExt cx="271244" cy="346801"/>
          </a:xfrm>
        </p:grpSpPr>
        <p:sp>
          <p:nvSpPr>
            <p:cNvPr id="280" name="Google Shape;280;p41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41"/>
          <p:cNvPicPr preferRelativeResize="0"/>
          <p:nvPr/>
        </p:nvPicPr>
        <p:blipFill rotWithShape="1">
          <a:blip r:embed="rId3">
            <a:alphaModFix/>
          </a:blip>
          <a:srcRect t="2759" r="-2711" b="19948"/>
          <a:stretch/>
        </p:blipFill>
        <p:spPr>
          <a:xfrm>
            <a:off x="4670100" y="3346425"/>
            <a:ext cx="2388101" cy="17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themes of the novel</a:t>
            </a:r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1"/>
          </p:nvPr>
        </p:nvSpPr>
        <p:spPr>
          <a:xfrm>
            <a:off x="713163" y="3120450"/>
            <a:ext cx="2331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</a:t>
            </a:r>
            <a:r>
              <a:rPr lang="en" b="1"/>
              <a:t>the smallest one</a:t>
            </a:r>
            <a:r>
              <a:rPr lang="en"/>
              <a:t> in the entire Solar System</a:t>
            </a:r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ubTitle" idx="2"/>
          </p:nvPr>
        </p:nvSpPr>
        <p:spPr>
          <a:xfrm>
            <a:off x="3407700" y="3120450"/>
            <a:ext cx="23286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</a:t>
            </a:r>
            <a:r>
              <a:rPr lang="en" b="1"/>
              <a:t>the second planet</a:t>
            </a:r>
            <a:r>
              <a:rPr lang="en"/>
              <a:t> from the Sun. It’s terribly hot </a:t>
            </a:r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3"/>
          </p:nvPr>
        </p:nvSpPr>
        <p:spPr>
          <a:xfrm>
            <a:off x="6099813" y="3120450"/>
            <a:ext cx="2331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from the Sun and the only one that </a:t>
            </a:r>
            <a:r>
              <a:rPr lang="en" b="1"/>
              <a:t>harbors life</a:t>
            </a:r>
            <a:r>
              <a:rPr lang="en"/>
              <a:t> in the Solar System</a:t>
            </a:r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subTitle" idx="4"/>
          </p:nvPr>
        </p:nvSpPr>
        <p:spPr>
          <a:xfrm>
            <a:off x="713163" y="2571750"/>
            <a:ext cx="2331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</a:t>
            </a:r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5"/>
          </p:nvPr>
        </p:nvSpPr>
        <p:spPr>
          <a:xfrm>
            <a:off x="3407700" y="2571750"/>
            <a:ext cx="2328600" cy="548700"/>
          </a:xfrm>
          <a:prstGeom prst="rect">
            <a:avLst/>
          </a:prstGeom>
        </p:spPr>
        <p:txBody>
          <a:bodyPr spcFirstLastPara="1" wrap="square" lIns="64000" tIns="91425" rIns="64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6"/>
          </p:nvPr>
        </p:nvSpPr>
        <p:spPr>
          <a:xfrm>
            <a:off x="6099813" y="2571750"/>
            <a:ext cx="2331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Prejudice</a:t>
            </a:r>
            <a:endParaRPr/>
          </a:p>
        </p:txBody>
      </p:sp>
      <p:grpSp>
        <p:nvGrpSpPr>
          <p:cNvPr id="303" name="Google Shape;303;p42"/>
          <p:cNvGrpSpPr/>
          <p:nvPr/>
        </p:nvGrpSpPr>
        <p:grpSpPr>
          <a:xfrm>
            <a:off x="1604339" y="1720294"/>
            <a:ext cx="548647" cy="493762"/>
            <a:chOff x="5765817" y="3227724"/>
            <a:chExt cx="364865" cy="324822"/>
          </a:xfrm>
        </p:grpSpPr>
        <p:sp>
          <p:nvSpPr>
            <p:cNvPr id="304" name="Google Shape;304;p42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42"/>
          <p:cNvSpPr/>
          <p:nvPr/>
        </p:nvSpPr>
        <p:spPr>
          <a:xfrm>
            <a:off x="4297674" y="1738573"/>
            <a:ext cx="548652" cy="457203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42"/>
          <p:cNvGrpSpPr/>
          <p:nvPr/>
        </p:nvGrpSpPr>
        <p:grpSpPr>
          <a:xfrm>
            <a:off x="6990994" y="1692853"/>
            <a:ext cx="548637" cy="548644"/>
            <a:chOff x="5779408" y="3699191"/>
            <a:chExt cx="317645" cy="318757"/>
          </a:xfrm>
        </p:grpSpPr>
        <p:sp>
          <p:nvSpPr>
            <p:cNvPr id="309" name="Google Shape;309;p4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ride and Prejudice by Slidesgo">
  <a:themeElements>
    <a:clrScheme name="Simple Light">
      <a:dk1>
        <a:srgbClr val="411908"/>
      </a:dk1>
      <a:lt1>
        <a:srgbClr val="F2EADF"/>
      </a:lt1>
      <a:dk2>
        <a:srgbClr val="D9C2A7"/>
      </a:dk2>
      <a:lt2>
        <a:srgbClr val="E688A1"/>
      </a:lt2>
      <a:accent1>
        <a:srgbClr val="C8D1D3"/>
      </a:accent1>
      <a:accent2>
        <a:srgbClr val="325A7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1565</Words>
  <Application>Microsoft Office PowerPoint</Application>
  <PresentationFormat>Экран (16:9)</PresentationFormat>
  <Paragraphs>312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9" baseType="lpstr">
      <vt:lpstr>Open Sans</vt:lpstr>
      <vt:lpstr>Besley Medium</vt:lpstr>
      <vt:lpstr>Libre Baskerville</vt:lpstr>
      <vt:lpstr>Delius</vt:lpstr>
      <vt:lpstr>Anaheim</vt:lpstr>
      <vt:lpstr>Nunito Light</vt:lpstr>
      <vt:lpstr>EB Garamond</vt:lpstr>
      <vt:lpstr>Lato Black</vt:lpstr>
      <vt:lpstr>Open Sans Medium</vt:lpstr>
      <vt:lpstr>Arial</vt:lpstr>
      <vt:lpstr>Pride and Prejudice by Slidesgo</vt:lpstr>
      <vt:lpstr>Pride and Prejudice</vt:lpstr>
      <vt:lpstr>Contents of this template</vt:lpstr>
      <vt:lpstr>Table of contents</vt:lpstr>
      <vt:lpstr>Whoa!</vt:lpstr>
      <vt:lpstr>Introduction to Pride and Prejudice</vt:lpstr>
      <vt:lpstr>Introduction to Pride and Prejudice</vt:lpstr>
      <vt:lpstr>Significance and impact of the novel</vt:lpstr>
      <vt:lpstr>Overview of the main characters</vt:lpstr>
      <vt:lpstr>Main themes of the novel</vt:lpstr>
      <vt:lpstr>The main settings of the novel</vt:lpstr>
      <vt:lpstr>Other important characters</vt:lpstr>
      <vt:lpstr>—Someone Famous</vt:lpstr>
      <vt:lpstr>An image always reinforce the concept</vt:lpstr>
      <vt:lpstr>Key aspects of the writing style of the novel</vt:lpstr>
      <vt:lpstr>Computer mockup</vt:lpstr>
      <vt:lpstr>Tablet mockup</vt:lpstr>
      <vt:lpstr>Where does Pride and Prejudice take place?</vt:lpstr>
      <vt:lpstr>Key events in Pride and Prejudice</vt:lpstr>
      <vt:lpstr>Character analysis</vt:lpstr>
      <vt:lpstr>Gender roles in Pride and Prejudice</vt:lpstr>
      <vt:lpstr>Character relationships in the novel</vt:lpstr>
      <vt:lpstr>Choose the correct answer</vt:lpstr>
      <vt:lpstr>True or false</vt:lpstr>
      <vt:lpstr>Connect the columns</vt:lpstr>
      <vt:lpstr>Answer the questions</vt:lpstr>
      <vt:lpstr>Write a short essay</vt:lpstr>
      <vt:lpstr>Word search puzzle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Pride and Prejudice</dc:title>
  <cp:lastModifiedBy>я</cp:lastModifiedBy>
  <cp:revision>1</cp:revision>
  <dcterms:modified xsi:type="dcterms:W3CDTF">2026-02-19T07:39:48Z</dcterms:modified>
</cp:coreProperties>
</file>